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3507F-D129-4CB4-BDA6-BE69C18A6088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F6142-CE7E-4024-B67F-47C84DA7E3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Mercantilism Game </a:t>
            </a:r>
            <a:br>
              <a:rPr lang="en-US" dirty="0" smtClean="0"/>
            </a:br>
            <a:r>
              <a:rPr lang="en-US" dirty="0" smtClean="0"/>
              <a:t>Country Cards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1 Raw Material</a:t>
            </a:r>
          </a:p>
          <a:p>
            <a:pPr lvl="1"/>
            <a:r>
              <a:rPr lang="en-US" sz="1600" dirty="0" smtClean="0"/>
              <a:t>4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India gets 1 point.</a:t>
            </a:r>
          </a:p>
          <a:p>
            <a:pPr lvl="1"/>
            <a:r>
              <a:rPr lang="en-US" sz="1600" dirty="0" smtClean="0"/>
              <a:t>For every complete set, India gets 3 points.</a:t>
            </a:r>
          </a:p>
          <a:p>
            <a:pPr lvl="1"/>
            <a:r>
              <a:rPr lang="en-US" sz="1600" dirty="0" smtClean="0"/>
              <a:t>For every 2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81000"/>
            <a:ext cx="1295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1000"/>
            <a:ext cx="1295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1 Raw Material</a:t>
            </a:r>
          </a:p>
          <a:p>
            <a:pPr lvl="1"/>
            <a:r>
              <a:rPr lang="en-US" sz="1600" dirty="0" smtClean="0"/>
              <a:t>2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Australia gets 1 point.</a:t>
            </a:r>
          </a:p>
          <a:p>
            <a:pPr lvl="1"/>
            <a:r>
              <a:rPr lang="en-US" sz="1600" dirty="0" smtClean="0"/>
              <a:t>For every complete set, Australia gets 4 points.</a:t>
            </a:r>
          </a:p>
          <a:p>
            <a:pPr lvl="1"/>
            <a:r>
              <a:rPr lang="en-US" sz="1600" dirty="0" smtClean="0"/>
              <a:t>For every 2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81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Canada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1 Gold</a:t>
            </a:r>
          </a:p>
          <a:p>
            <a:pPr lvl="1"/>
            <a:r>
              <a:rPr lang="en-US" sz="1600" dirty="0" smtClean="0"/>
              <a:t>1 Raw Material</a:t>
            </a:r>
          </a:p>
          <a:p>
            <a:pPr lvl="1"/>
            <a:r>
              <a:rPr lang="en-US" sz="1600" dirty="0" smtClean="0"/>
              <a:t>3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Canada gets 1 point.</a:t>
            </a:r>
          </a:p>
          <a:p>
            <a:pPr lvl="1"/>
            <a:r>
              <a:rPr lang="en-US" sz="1600" dirty="0" smtClean="0"/>
              <a:t>For every complete set, Canada gets 3 points.</a:t>
            </a:r>
          </a:p>
          <a:p>
            <a:pPr lvl="1"/>
            <a:r>
              <a:rPr lang="en-US" sz="1600" dirty="0" smtClean="0"/>
              <a:t>For every 3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57201"/>
            <a:ext cx="1295399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57201"/>
            <a:ext cx="1295399" cy="83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Haiti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3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Raw Material, Haiti gets 2 points.</a:t>
            </a:r>
          </a:p>
          <a:p>
            <a:pPr lvl="1"/>
            <a:r>
              <a:rPr lang="en-US" sz="1600" dirty="0" smtClean="0"/>
              <a:t>For every complete set, Haiti gets 5 points.</a:t>
            </a:r>
          </a:p>
          <a:p>
            <a:pPr lvl="1"/>
            <a:r>
              <a:rPr lang="en-US" sz="1600" dirty="0" smtClean="0"/>
              <a:t>For every 3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Mexico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3 Gold</a:t>
            </a:r>
          </a:p>
          <a:p>
            <a:pPr lvl="1"/>
            <a:r>
              <a:rPr lang="en-US" sz="1600" dirty="0" smtClean="0"/>
              <a:t>3 Raw Material</a:t>
            </a:r>
          </a:p>
          <a:p>
            <a:pPr lvl="1"/>
            <a:r>
              <a:rPr lang="en-US" sz="1600" dirty="0" smtClean="0"/>
              <a:t>1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Mexico gets 1 point.</a:t>
            </a:r>
          </a:p>
          <a:p>
            <a:pPr lvl="1"/>
            <a:r>
              <a:rPr lang="en-US" sz="1600" dirty="0" smtClean="0"/>
              <a:t>For every complete set, Mexico gets 3 points.</a:t>
            </a:r>
          </a:p>
          <a:p>
            <a:pPr lvl="1"/>
            <a:r>
              <a:rPr lang="en-US" sz="1600" dirty="0" smtClean="0"/>
              <a:t>For every 4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14337"/>
            <a:ext cx="12954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81000"/>
            <a:ext cx="12954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2 Raw Material</a:t>
            </a:r>
          </a:p>
          <a:p>
            <a:pPr lvl="1"/>
            <a:r>
              <a:rPr lang="en-US" sz="1600" dirty="0" smtClean="0"/>
              <a:t>1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Peru gets 1 point.</a:t>
            </a:r>
          </a:p>
          <a:p>
            <a:pPr lvl="1"/>
            <a:r>
              <a:rPr lang="en-US" sz="1600" dirty="0" smtClean="0"/>
              <a:t>For every complete set, Peru gets 4 points.</a:t>
            </a:r>
          </a:p>
          <a:p>
            <a:pPr lvl="1"/>
            <a:r>
              <a:rPr lang="en-US" sz="1600" dirty="0" smtClean="0"/>
              <a:t>For every 2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81000"/>
            <a:ext cx="1371600" cy="92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1000"/>
            <a:ext cx="1371600" cy="921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2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Cuba gets 2 points.</a:t>
            </a:r>
          </a:p>
          <a:p>
            <a:pPr lvl="1"/>
            <a:r>
              <a:rPr lang="en-US" sz="1600" dirty="0" smtClean="0"/>
              <a:t>For every complete set, Cuba gets 5 points.</a:t>
            </a:r>
          </a:p>
          <a:p>
            <a:pPr lvl="1"/>
            <a:r>
              <a:rPr lang="en-US" sz="1600" dirty="0" smtClean="0"/>
              <a:t>For every 2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1" y="381000"/>
            <a:ext cx="13716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1000"/>
            <a:ext cx="1371600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&amp;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/>
              <a:t>Set Up:</a:t>
            </a:r>
          </a:p>
          <a:p>
            <a:pPr lvl="1"/>
            <a:r>
              <a:rPr lang="en-US" sz="1600" dirty="0"/>
              <a:t>100 Gold cards, 25 Industry Cards, 25 Raw Material Cards, 25 Food </a:t>
            </a:r>
            <a:r>
              <a:rPr lang="en-US" sz="1600" dirty="0" smtClean="0"/>
              <a:t>Cards</a:t>
            </a:r>
            <a:endParaRPr lang="en-US" sz="1600" dirty="0" smtClean="0"/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b="1" dirty="0" smtClean="0"/>
              <a:t>Students must follow the rules of trade restrictions</a:t>
            </a:r>
            <a:r>
              <a:rPr lang="en-US" sz="1600" dirty="0" smtClean="0"/>
              <a:t>.  Colonies can only trade with their parent countries, however, parent countries may trade with each other; i.e. 13 Colonies/South Africa/Australia/India may only trade with England, Canada/Haiti may only trade with France, Mexico/Peru/Cuba may only trade with Spain, but Spain/England/France can trade with each other.</a:t>
            </a:r>
          </a:p>
          <a:p>
            <a:pPr lvl="1"/>
            <a:r>
              <a:rPr lang="en-US" sz="1600" dirty="0"/>
              <a:t>Each turn you start with what your card tells you, except for gold.  “Gold stays where it lays.”</a:t>
            </a:r>
          </a:p>
          <a:p>
            <a:pPr lvl="1"/>
            <a:r>
              <a:rPr lang="en-US" sz="1600" dirty="0"/>
              <a:t>Three countries produce gold and gold is added to the game through these countries.  Canada – 1, South Africa – 2, Mexico – 3.</a:t>
            </a:r>
          </a:p>
          <a:p>
            <a:pPr lvl="1"/>
            <a:r>
              <a:rPr lang="en-US" sz="1600" dirty="0" smtClean="0"/>
              <a:t>Students set their own prices and trade by either bartering or selling for gold.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starts with what?</a:t>
            </a:r>
            <a:endParaRPr lang="en-US" dirty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1143000" y="1676400"/>
          <a:ext cx="6710477" cy="4876800"/>
        </p:xfrm>
        <a:graphic>
          <a:graphicData uri="http://schemas.openxmlformats.org/presentationml/2006/ole">
            <p:oleObj spid="_x0000_s15361" name="Worksheet" r:id="rId3" imgW="3552825" imgH="2495550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is possible for every team to score points in every round.  However, going at least 3-4 rounds reveals a trend, while going 5-7 rounds levels the playing field.</a:t>
            </a:r>
          </a:p>
          <a:p>
            <a:r>
              <a:rPr lang="en-US" dirty="0"/>
              <a:t>At the end of a round, students need to count up their points, as it says on their country card.  A set is having one of each card (Gold/Food/Raw Material/Industry).  </a:t>
            </a:r>
          </a:p>
          <a:p>
            <a:r>
              <a:rPr lang="en-US" dirty="0"/>
              <a:t> </a:t>
            </a:r>
            <a:r>
              <a:rPr lang="en-US" dirty="0" smtClean="0"/>
              <a:t>The </a:t>
            </a:r>
            <a:r>
              <a:rPr lang="en-US" dirty="0"/>
              <a:t>teacher will count up the points students have accumulated and have students return cards to their original owner, except for gold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10 Gold (Produces no gold later)</a:t>
            </a:r>
          </a:p>
          <a:p>
            <a:pPr lvl="1"/>
            <a:r>
              <a:rPr lang="en-US" sz="1600" dirty="0" smtClean="0"/>
              <a:t>3 Industry </a:t>
            </a:r>
          </a:p>
          <a:p>
            <a:pPr lvl="1"/>
            <a:r>
              <a:rPr lang="en-US" sz="1600" dirty="0" smtClean="0"/>
              <a:t>1 Raw Material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complete set, England gets 2 points.</a:t>
            </a:r>
          </a:p>
          <a:p>
            <a:pPr lvl="1"/>
            <a:r>
              <a:rPr lang="en-US" sz="1600" dirty="0" smtClean="0"/>
              <a:t>For every 5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"/>
            <a:ext cx="127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3" name="Picture 1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4200" y="457200"/>
            <a:ext cx="127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10 Gold (Produces no gold later)</a:t>
            </a:r>
          </a:p>
          <a:p>
            <a:pPr lvl="1"/>
            <a:r>
              <a:rPr lang="en-US" sz="1600" dirty="0" smtClean="0"/>
              <a:t>2 Industry </a:t>
            </a:r>
          </a:p>
          <a:p>
            <a:pPr lvl="1"/>
            <a:r>
              <a:rPr lang="en-US" sz="1600" dirty="0" smtClean="0"/>
              <a:t>1 Raw Material</a:t>
            </a:r>
          </a:p>
          <a:p>
            <a:pPr lvl="1"/>
            <a:r>
              <a:rPr lang="en-US" sz="1600" dirty="0" smtClean="0"/>
              <a:t>1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complete set, France gets 2 points.</a:t>
            </a:r>
          </a:p>
          <a:p>
            <a:pPr lvl="1"/>
            <a:r>
              <a:rPr lang="en-US" sz="1600" dirty="0" smtClean="0"/>
              <a:t>For every 5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81000"/>
            <a:ext cx="1295400" cy="818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81000"/>
            <a:ext cx="1295400" cy="818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20 Gold (Produces no gold later)</a:t>
            </a:r>
          </a:p>
          <a:p>
            <a:pPr lvl="1"/>
            <a:r>
              <a:rPr lang="en-US" sz="1600" dirty="0"/>
              <a:t>1</a:t>
            </a:r>
            <a:r>
              <a:rPr lang="en-US" sz="1600" dirty="0" smtClean="0"/>
              <a:t> Industry </a:t>
            </a:r>
          </a:p>
          <a:p>
            <a:pPr lvl="1"/>
            <a:r>
              <a:rPr lang="en-US" sz="1600" dirty="0" smtClean="0"/>
              <a:t>1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complete set, Spain gets 3 points.</a:t>
            </a:r>
          </a:p>
          <a:p>
            <a:pPr lvl="1"/>
            <a:r>
              <a:rPr lang="en-US" sz="1600" dirty="0" smtClean="0"/>
              <a:t>For every 5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Africa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2 Gold</a:t>
            </a:r>
          </a:p>
          <a:p>
            <a:pPr lvl="1"/>
            <a:r>
              <a:rPr lang="en-US" sz="1600" dirty="0" smtClean="0"/>
              <a:t>2 Raw Material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complete set, South Africa gets 4 points.</a:t>
            </a:r>
          </a:p>
          <a:p>
            <a:pPr lvl="1"/>
            <a:r>
              <a:rPr lang="en-US" sz="1600" dirty="0" smtClean="0"/>
              <a:t>For every 3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4572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 Colonies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b="1" dirty="0" smtClean="0"/>
              <a:t>Starts with:</a:t>
            </a:r>
          </a:p>
          <a:p>
            <a:pPr lvl="1"/>
            <a:r>
              <a:rPr lang="en-US" sz="1600" dirty="0" smtClean="0"/>
              <a:t>2 Raw Material</a:t>
            </a:r>
          </a:p>
          <a:p>
            <a:pPr lvl="1"/>
            <a:r>
              <a:rPr lang="en-US" sz="1600" dirty="0" smtClean="0"/>
              <a:t>5 Food</a:t>
            </a:r>
          </a:p>
          <a:p>
            <a:r>
              <a:rPr lang="en-US" sz="2000" b="1" dirty="0" smtClean="0"/>
              <a:t>Scoring: </a:t>
            </a:r>
          </a:p>
          <a:p>
            <a:pPr lvl="1"/>
            <a:r>
              <a:rPr lang="en-US" sz="1600" dirty="0" smtClean="0"/>
              <a:t>For every Industry, the 13 Colonies get 1 point.</a:t>
            </a:r>
          </a:p>
          <a:p>
            <a:pPr lvl="1"/>
            <a:r>
              <a:rPr lang="en-US" sz="1600" dirty="0" smtClean="0"/>
              <a:t>For every complete set, the 13 Colonies get 2 points.</a:t>
            </a:r>
          </a:p>
          <a:p>
            <a:pPr lvl="1"/>
            <a:r>
              <a:rPr lang="en-US" sz="1600" dirty="0" smtClean="0"/>
              <a:t>For every 3 gold at the end of each turn, get 1 point.</a:t>
            </a:r>
          </a:p>
          <a:p>
            <a:r>
              <a:rPr lang="en-US" sz="2000" b="1" dirty="0" smtClean="0"/>
              <a:t>Rules:  </a:t>
            </a:r>
          </a:p>
          <a:p>
            <a:pPr lvl="1"/>
            <a:r>
              <a:rPr lang="en-US" sz="1600" dirty="0" smtClean="0"/>
              <a:t>13 Colonies, India, Australia, and South Africa can only trade with England.</a:t>
            </a:r>
          </a:p>
          <a:p>
            <a:pPr lvl="1"/>
            <a:r>
              <a:rPr lang="en-US" sz="1600" dirty="0" smtClean="0"/>
              <a:t>Canada and Haiti can only trade with France.</a:t>
            </a:r>
          </a:p>
          <a:p>
            <a:pPr lvl="1"/>
            <a:r>
              <a:rPr lang="en-US" sz="1600" dirty="0" smtClean="0"/>
              <a:t>Mexico, Peru, and Cuba can only trade with Spain.</a:t>
            </a:r>
          </a:p>
          <a:p>
            <a:pPr lvl="1"/>
            <a:r>
              <a:rPr lang="en-US" sz="1600" dirty="0" smtClean="0"/>
              <a:t>France, England, and Spain can trade with each other.</a:t>
            </a:r>
          </a:p>
          <a:p>
            <a:pPr lvl="1"/>
            <a:r>
              <a:rPr lang="en-US" sz="1600" dirty="0" smtClean="0"/>
              <a:t>Points are scored at the end of each round.</a:t>
            </a:r>
          </a:p>
          <a:p>
            <a:pPr lvl="1"/>
            <a:r>
              <a:rPr lang="en-US" sz="1600" dirty="0" smtClean="0"/>
              <a:t>If a country gets five full sets over time; add Industry to base.</a:t>
            </a:r>
          </a:p>
          <a:p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1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1000"/>
            <a:ext cx="129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1699</Words>
  <Application>Microsoft Office PowerPoint</Application>
  <PresentationFormat>On-screen Show (4:3)</PresentationFormat>
  <Paragraphs>196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Microsoft Office Excel Worksheet</vt:lpstr>
      <vt:lpstr>Mercantilism Game  Country Cards</vt:lpstr>
      <vt:lpstr>Rules &amp; Set Up</vt:lpstr>
      <vt:lpstr>Who starts with what?</vt:lpstr>
      <vt:lpstr>Scoring</vt:lpstr>
      <vt:lpstr>England</vt:lpstr>
      <vt:lpstr>France</vt:lpstr>
      <vt:lpstr>Spain</vt:lpstr>
      <vt:lpstr>South Africa</vt:lpstr>
      <vt:lpstr>13 Colonies</vt:lpstr>
      <vt:lpstr>India</vt:lpstr>
      <vt:lpstr>Australia</vt:lpstr>
      <vt:lpstr>Canada</vt:lpstr>
      <vt:lpstr>Haiti</vt:lpstr>
      <vt:lpstr>Mexico</vt:lpstr>
      <vt:lpstr>Peru</vt:lpstr>
      <vt:lpstr>Cuba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Mercantilism Game  Country Cards</dc:title>
  <dc:creator>Wesley Banh</dc:creator>
  <cp:lastModifiedBy>Wesley Banh</cp:lastModifiedBy>
  <cp:revision>5</cp:revision>
  <dcterms:created xsi:type="dcterms:W3CDTF">2011-06-10T05:20:52Z</dcterms:created>
  <dcterms:modified xsi:type="dcterms:W3CDTF">2011-06-10T05:46:06Z</dcterms:modified>
</cp:coreProperties>
</file>