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3" r:id="rId6"/>
    <p:sldId id="262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86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3BEF4-0956-4C24-B63D-4AD387F91D19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5139D-FDC0-4F06-B875-0A91E42935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6310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6895E-B062-4E64-B12F-A0A354CF6F87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206FD-6968-448B-ADC4-209AB86ABD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8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ACA6F-A039-457E-9721-A3F174852B83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A10-DDF3-4E82-936A-98051E160E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751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91FB6-0209-4BAE-84C3-E725C231B653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224EC-81C9-4981-8552-3983434A0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3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25351-8A93-4DA6-A8D1-87E3CA78A6A8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F3C8-B5B5-4AAD-9837-95C59D1FA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17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D548F-ECD1-4F2A-B18F-4A837A829F18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381F0-06BA-4A78-859D-C67AE33F2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3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EA089-AC2C-4053-9D4E-D0DED982F1D8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DC32D-F87F-4075-B0FD-729CFF6A2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027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FB727-8E00-4C85-9A5F-BB06A0893A1A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45DB3-2E7E-423B-A56F-470244E48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3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92EC-9D30-4F7B-B030-BC0C1EFAEC99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2DEC1-7AEC-4838-B4E2-FDB555004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137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3973-B740-4D2A-8483-16A64E9BE8CF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72E4B-B26A-4D84-8945-7621E2608E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96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7F390-1526-4735-8C8F-5629B902FC24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84891-3B3B-4FB3-A780-8501F82AF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189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1B42A5C-6066-4778-BF6A-B1F113740A02}" type="datetimeFigureOut">
              <a:rPr lang="en-US"/>
              <a:pPr>
                <a:defRPr/>
              </a:pPr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73A89B7-7928-4443-8B8A-B9D870CBB9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0" r:id="rId2"/>
    <p:sldLayoutId id="2147483696" r:id="rId3"/>
    <p:sldLayoutId id="2147483691" r:id="rId4"/>
    <p:sldLayoutId id="2147483692" r:id="rId5"/>
    <p:sldLayoutId id="2147483693" r:id="rId6"/>
    <p:sldLayoutId id="2147483697" r:id="rId7"/>
    <p:sldLayoutId id="2147483698" r:id="rId8"/>
    <p:sldLayoutId id="2147483699" r:id="rId9"/>
    <p:sldLayoutId id="2147483694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0071F4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0071F4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0BD0D9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10CF9B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7CCA62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Renaissance Improvements in the </a:t>
            </a: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Sciences (7.8.5)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</a:rPr>
              <a:t>Math </a:t>
            </a:r>
            <a:r>
              <a:rPr lang="en-US" dirty="0" smtClean="0">
                <a:solidFill>
                  <a:srgbClr val="FFFF00"/>
                </a:solidFill>
              </a:rPr>
              <a:t>&amp; Architecture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 smtClean="0"/>
              <a:t>Use of </a:t>
            </a:r>
            <a:r>
              <a:rPr lang="en-US" dirty="0" smtClean="0"/>
              <a:t>variables in algebra</a:t>
            </a:r>
          </a:p>
          <a:p>
            <a:pPr lvl="1"/>
            <a:r>
              <a:rPr lang="en-US" dirty="0" smtClean="0"/>
              <a:t>“3x + 5 = 14”</a:t>
            </a:r>
            <a:endParaRPr lang="en-US" dirty="0" smtClean="0"/>
          </a:p>
          <a:p>
            <a:r>
              <a:rPr lang="en-US" dirty="0" smtClean="0"/>
              <a:t>Calculations used to design huge domes for cathedrals</a:t>
            </a:r>
          </a:p>
          <a:p>
            <a:pPr lvl="1"/>
            <a:r>
              <a:rPr lang="en-US" dirty="0" smtClean="0"/>
              <a:t>Dome of </a:t>
            </a:r>
            <a:r>
              <a:rPr lang="en-US" dirty="0" smtClean="0"/>
              <a:t>in </a:t>
            </a:r>
            <a:r>
              <a:rPr lang="en-US" dirty="0" smtClean="0"/>
              <a:t>Florence Cathedral</a:t>
            </a:r>
            <a:endParaRPr lang="en-US" dirty="0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19200"/>
            <a:ext cx="3668713" cy="551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/>
          <a:stretch>
            <a:fillRect/>
          </a:stretch>
        </p:blipFill>
        <p:spPr bwMode="auto">
          <a:xfrm>
            <a:off x="0" y="30163"/>
            <a:ext cx="9144000" cy="68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8176"/>
          </a:xfrm>
          <a:solidFill>
            <a:schemeClr val="bg1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	Anatomy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r>
              <a:rPr lang="en-US" smtClean="0"/>
              <a:t>Increased knowledge of human body as a result of dissections</a:t>
            </a:r>
          </a:p>
          <a:p>
            <a:pPr lvl="1"/>
            <a:r>
              <a:rPr lang="en-US" smtClean="0"/>
              <a:t>Leonardo da Vinci</a:t>
            </a:r>
          </a:p>
          <a:p>
            <a:pPr lvl="1"/>
            <a:r>
              <a:rPr lang="en-US" smtClean="0"/>
              <a:t>Andreas Vesalius</a:t>
            </a:r>
          </a:p>
          <a:p>
            <a:pPr lvl="1"/>
            <a:endParaRPr lang="en-US" smtClean="0"/>
          </a:p>
          <a:p>
            <a:endParaRPr lang="en-US" smtClean="0"/>
          </a:p>
        </p:txBody>
      </p:sp>
      <p:pic>
        <p:nvPicPr>
          <p:cNvPr id="10244" name="Picture 3" descr="Da Vinci - Vitruvian M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14450"/>
            <a:ext cx="3962400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a Vinci - Female Bod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4775"/>
            <a:ext cx="4419600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Da Vinci - Foetus in Wom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33500"/>
            <a:ext cx="43434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</a:rPr>
              <a:t>Science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28600" y="1774825"/>
            <a:ext cx="4343400" cy="4625975"/>
          </a:xfrm>
        </p:spPr>
        <p:txBody>
          <a:bodyPr/>
          <a:lstStyle/>
          <a:p>
            <a:r>
              <a:rPr lang="en-US" dirty="0" smtClean="0"/>
              <a:t>Scientific method</a:t>
            </a:r>
          </a:p>
          <a:p>
            <a:r>
              <a:rPr lang="en-US" dirty="0" smtClean="0"/>
              <a:t>Invention of the microscope</a:t>
            </a:r>
          </a:p>
          <a:p>
            <a:r>
              <a:rPr lang="en-US" dirty="0" smtClean="0"/>
              <a:t>Galileo </a:t>
            </a:r>
            <a:r>
              <a:rPr lang="en-US" dirty="0" smtClean="0">
                <a:sym typeface="Wingdings" pitchFamily="2" charset="2"/>
              </a:rPr>
              <a:t>&amp; </a:t>
            </a:r>
            <a:r>
              <a:rPr lang="en-US" dirty="0" smtClean="0">
                <a:sym typeface="Wingdings" pitchFamily="2" charset="2"/>
              </a:rPr>
              <a:t>the </a:t>
            </a:r>
            <a:r>
              <a:rPr lang="en-US" dirty="0" smtClean="0">
                <a:sym typeface="Wingdings" pitchFamily="2" charset="2"/>
              </a:rPr>
              <a:t>heliocentric theory 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Sun at center of galaxy</a:t>
            </a:r>
            <a:endParaRPr lang="en-US" dirty="0" smtClean="0"/>
          </a:p>
          <a:p>
            <a:r>
              <a:rPr lang="en-US" dirty="0" smtClean="0"/>
              <a:t>Leonardo da Vinci </a:t>
            </a:r>
            <a:br>
              <a:rPr lang="en-US" dirty="0" smtClean="0"/>
            </a:br>
            <a:r>
              <a:rPr lang="en-US" dirty="0" smtClean="0"/>
              <a:t>&amp; inventions</a:t>
            </a:r>
            <a:endParaRPr lang="en-US" dirty="0" smtClean="0">
              <a:sym typeface="Wingdings" pitchFamily="2" charset="2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1268" name="Picture 3" descr="Da Vinci - Female Bod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90600"/>
            <a:ext cx="359092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3581400"/>
            <a:ext cx="43624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Renaissance Microscop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01738"/>
            <a:ext cx="4114800" cy="504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a Vinci - giant crossbow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/>
          <a:stretch>
            <a:fillRect/>
          </a:stretch>
        </p:blipFill>
        <p:spPr bwMode="auto">
          <a:xfrm>
            <a:off x="4859338" y="887413"/>
            <a:ext cx="4284662" cy="597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ight Arrow 2"/>
          <p:cNvSpPr/>
          <p:nvPr/>
        </p:nvSpPr>
        <p:spPr>
          <a:xfrm rot="1437125">
            <a:off x="4011381" y="4362500"/>
            <a:ext cx="2613309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252728"/>
          </a:xfrm>
          <a:solidFill>
            <a:schemeClr val="bg1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Map-making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76200" y="1774825"/>
            <a:ext cx="8686800" cy="4625975"/>
          </a:xfrm>
        </p:spPr>
        <p:txBody>
          <a:bodyPr/>
          <a:lstStyle/>
          <a:p>
            <a:r>
              <a:rPr lang="en-US" dirty="0" smtClean="0"/>
              <a:t>Mercator &amp; the cylindrical map</a:t>
            </a:r>
          </a:p>
          <a:p>
            <a:r>
              <a:rPr lang="en-US" dirty="0" smtClean="0"/>
              <a:t>More accurate maps</a:t>
            </a:r>
          </a:p>
          <a:p>
            <a:pPr lvl="1"/>
            <a:r>
              <a:rPr lang="en-US" dirty="0" smtClean="0"/>
              <a:t>Improvements in navigation, ship-building technology, and astronomy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14800"/>
            <a:ext cx="2971800" cy="230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047753"/>
            <a:ext cx="438912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8732520" cy="520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40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</a:rPr>
              <a:t>Medicine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76200" y="1774825"/>
            <a:ext cx="4191000" cy="4625975"/>
          </a:xfrm>
        </p:spPr>
        <p:txBody>
          <a:bodyPr/>
          <a:lstStyle/>
          <a:p>
            <a:r>
              <a:rPr lang="en-US" b="1" dirty="0" smtClean="0"/>
              <a:t>Ambrose </a:t>
            </a:r>
            <a:r>
              <a:rPr lang="en-US" b="1" dirty="0" err="1" smtClean="0"/>
              <a:t>Paré</a:t>
            </a:r>
            <a:r>
              <a:rPr lang="en-US" b="1" dirty="0" smtClean="0"/>
              <a:t> </a:t>
            </a:r>
          </a:p>
          <a:p>
            <a:pPr lvl="1"/>
            <a:r>
              <a:rPr lang="en-US" sz="2400" dirty="0" smtClean="0"/>
              <a:t>Military doctor/surgeon</a:t>
            </a:r>
          </a:p>
          <a:p>
            <a:pPr lvl="1"/>
            <a:r>
              <a:rPr lang="en-US" sz="2400" dirty="0" smtClean="0"/>
              <a:t>Used thread to close wounds</a:t>
            </a:r>
          </a:p>
          <a:p>
            <a:pPr lvl="1"/>
            <a:r>
              <a:rPr lang="en-US" sz="2400" dirty="0" smtClean="0"/>
              <a:t>Bandages</a:t>
            </a:r>
          </a:p>
          <a:p>
            <a:r>
              <a:rPr lang="en-US" dirty="0" smtClean="0"/>
              <a:t>Use of thread &amp; bandages important because </a:t>
            </a:r>
            <a:r>
              <a:rPr lang="en-US" u="sng" dirty="0" smtClean="0"/>
              <a:t>						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00200"/>
            <a:ext cx="38862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Ambroise Par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1" r="14325" b="1543"/>
          <a:stretch/>
        </p:blipFill>
        <p:spPr bwMode="auto">
          <a:xfrm>
            <a:off x="4067175" y="1628775"/>
            <a:ext cx="5076825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232</TotalTime>
  <Words>107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Corbel</vt:lpstr>
      <vt:lpstr>Arial</vt:lpstr>
      <vt:lpstr>Wingdings 2</vt:lpstr>
      <vt:lpstr>Wingdings</vt:lpstr>
      <vt:lpstr>Wingdings 3</vt:lpstr>
      <vt:lpstr>Calibri</vt:lpstr>
      <vt:lpstr>Module</vt:lpstr>
      <vt:lpstr>Renaissance Improvements in the Sciences (7.8.5)</vt:lpstr>
      <vt:lpstr>Math &amp; Architecture</vt:lpstr>
      <vt:lpstr> Anatomy</vt:lpstr>
      <vt:lpstr>Science</vt:lpstr>
      <vt:lpstr>Map-making</vt:lpstr>
      <vt:lpstr>Medicine</vt:lpstr>
    </vt:vector>
  </TitlesOfParts>
  <Company>CONTRAPTION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Wesley Banh</dc:creator>
  <cp:lastModifiedBy>Wesley</cp:lastModifiedBy>
  <cp:revision>17</cp:revision>
  <dcterms:created xsi:type="dcterms:W3CDTF">2011-03-13T23:37:58Z</dcterms:created>
  <dcterms:modified xsi:type="dcterms:W3CDTF">2012-03-05T01:35:29Z</dcterms:modified>
</cp:coreProperties>
</file>