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62" r:id="rId4"/>
    <p:sldId id="263" r:id="rId5"/>
    <p:sldId id="266" r:id="rId6"/>
    <p:sldId id="273" r:id="rId7"/>
    <p:sldId id="271" r:id="rId8"/>
    <p:sldId id="272" r:id="rId9"/>
    <p:sldId id="268" r:id="rId10"/>
    <p:sldId id="270" r:id="rId11"/>
    <p:sldId id="269"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888" y="-8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9A577B-122F-498A-9184-F9F2DCF86C1D}" type="datetimeFigureOut">
              <a:rPr lang="en-US" smtClean="0"/>
              <a:t>1/29/2012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42256E5-F551-4456-8DAE-CF27DE5E97B5}" type="slidenum">
              <a:rPr lang="en-US" smtClean="0"/>
              <a:t>‹#›</a:t>
            </a:fld>
            <a:endParaRPr lang="en-US"/>
          </a:p>
        </p:txBody>
      </p:sp>
    </p:spTree>
    <p:extLst>
      <p:ext uri="{BB962C8B-B14F-4D97-AF65-F5344CB8AC3E}">
        <p14:creationId xmlns:p14="http://schemas.microsoft.com/office/powerpoint/2010/main" val="38027300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BG transparency – 75%</a:t>
            </a:r>
            <a:endParaRPr lang="en-US" dirty="0"/>
          </a:p>
        </p:txBody>
      </p:sp>
      <p:sp>
        <p:nvSpPr>
          <p:cNvPr id="4" name="Slide Number Placeholder 3"/>
          <p:cNvSpPr>
            <a:spLocks noGrp="1"/>
          </p:cNvSpPr>
          <p:nvPr>
            <p:ph type="sldNum" sz="quarter" idx="10"/>
          </p:nvPr>
        </p:nvSpPr>
        <p:spPr/>
        <p:txBody>
          <a:bodyPr/>
          <a:lstStyle/>
          <a:p>
            <a:fld id="{C42256E5-F551-4456-8DAE-CF27DE5E97B5}" type="slidenum">
              <a:rPr lang="en-US" smtClean="0"/>
              <a:t>1</a:t>
            </a:fld>
            <a:endParaRPr lang="en-US"/>
          </a:p>
        </p:txBody>
      </p:sp>
    </p:spTree>
    <p:extLst>
      <p:ext uri="{BB962C8B-B14F-4D97-AF65-F5344CB8AC3E}">
        <p14:creationId xmlns:p14="http://schemas.microsoft.com/office/powerpoint/2010/main" val="6954532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Picture: Moorish nobles</a:t>
            </a:r>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BD19FBA-3A57-4CE2-824F-CEE4C17F6ACF}" type="slidenum">
              <a:rPr lang="en-US"/>
              <a:pPr fontAlgn="base">
                <a:spcBef>
                  <a:spcPct val="0"/>
                </a:spcBef>
                <a:spcAft>
                  <a:spcPct val="0"/>
                </a:spcAft>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p:spPr>
      </p:sp>
      <p:sp>
        <p:nvSpPr>
          <p:cNvPr id="153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Queue/play Mel Brooks’ “History of the World Part I” – The Spanish Inquisition (mute “ping pong with my balls” part)</a:t>
            </a:r>
          </a:p>
        </p:txBody>
      </p:sp>
      <p:sp>
        <p:nvSpPr>
          <p:cNvPr id="153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E2F0519-5B06-4568-9A9C-2442418F4F0D}" type="slidenum">
              <a:rPr lang="en-US"/>
              <a:pPr fontAlgn="base">
                <a:spcBef>
                  <a:spcPct val="0"/>
                </a:spcBef>
                <a:spcAft>
                  <a:spcPct val="0"/>
                </a:spcAft>
              </a:pPr>
              <a:t>10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L-R: Wheel, Strappado, Auto de fe</a:t>
            </a:r>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3352C8C-8C48-48E9-9459-8821BF1B1A6F}" type="slidenum">
              <a:rPr lang="en-US"/>
              <a:pPr fontAlgn="base">
                <a:spcBef>
                  <a:spcPct val="0"/>
                </a:spcBef>
                <a:spcAft>
                  <a:spcPct val="0"/>
                </a:spcAft>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BA5E5A1-BA15-4DAB-890D-227C338FB03C}" type="datetimeFigureOut">
              <a:rPr lang="en-US" smtClean="0"/>
              <a:t>1/29/2012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9E459A-0C0F-44E1-9B24-0E3E83F95268}"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BA5E5A1-BA15-4DAB-890D-227C338FB03C}" type="datetimeFigureOut">
              <a:rPr lang="en-US" smtClean="0"/>
              <a:t>1/29/2012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9E459A-0C0F-44E1-9B24-0E3E83F9526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BA5E5A1-BA15-4DAB-890D-227C338FB03C}" type="datetimeFigureOut">
              <a:rPr lang="en-US" smtClean="0"/>
              <a:t>1/29/2012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9E459A-0C0F-44E1-9B24-0E3E83F9526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BA5E5A1-BA15-4DAB-890D-227C338FB03C}" type="datetimeFigureOut">
              <a:rPr lang="en-US" smtClean="0"/>
              <a:t>1/29/2012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9E459A-0C0F-44E1-9B24-0E3E83F95268}"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BA5E5A1-BA15-4DAB-890D-227C338FB03C}" type="datetimeFigureOut">
              <a:rPr lang="en-US" smtClean="0"/>
              <a:t>1/29/2012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9E459A-0C0F-44E1-9B24-0E3E83F95268}"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BA5E5A1-BA15-4DAB-890D-227C338FB03C}" type="datetimeFigureOut">
              <a:rPr lang="en-US" smtClean="0"/>
              <a:t>1/29/2012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9E459A-0C0F-44E1-9B24-0E3E83F95268}"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BA5E5A1-BA15-4DAB-890D-227C338FB03C}" type="datetimeFigureOut">
              <a:rPr lang="en-US" smtClean="0"/>
              <a:t>1/29/2012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9E459A-0C0F-44E1-9B24-0E3E83F95268}"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BA5E5A1-BA15-4DAB-890D-227C338FB03C}" type="datetimeFigureOut">
              <a:rPr lang="en-US" smtClean="0"/>
              <a:t>1/29/2012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9E459A-0C0F-44E1-9B24-0E3E83F9526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A5E5A1-BA15-4DAB-890D-227C338FB03C}" type="datetimeFigureOut">
              <a:rPr lang="en-US" smtClean="0"/>
              <a:t>1/29/2012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9E459A-0C0F-44E1-9B24-0E3E83F9526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BA5E5A1-BA15-4DAB-890D-227C338FB03C}" type="datetimeFigureOut">
              <a:rPr lang="en-US" smtClean="0"/>
              <a:t>1/29/2012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9E459A-0C0F-44E1-9B24-0E3E83F9526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BA5E5A1-BA15-4DAB-890D-227C338FB03C}" type="datetimeFigureOut">
              <a:rPr lang="en-US" smtClean="0"/>
              <a:t>1/29/2012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9E459A-0C0F-44E1-9B24-0E3E83F95268}"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500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A5E5A1-BA15-4DAB-890D-227C338FB03C}" type="datetimeFigureOut">
              <a:rPr lang="en-US" smtClean="0"/>
              <a:t>1/29/2012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9E459A-0C0F-44E1-9B24-0E3E83F9526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gif"/><Relationship Id="rId1" Type="http://schemas.openxmlformats.org/officeDocument/2006/relationships/slideLayout" Target="../slideLayouts/slideLayout2.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76200"/>
            <a:ext cx="7772400" cy="1165225"/>
          </a:xfrm>
        </p:spPr>
        <p:txBody>
          <a:bodyPr>
            <a:normAutofit/>
          </a:bodyPr>
          <a:lstStyle/>
          <a:p>
            <a:pPr algn="l"/>
            <a:r>
              <a:rPr lang="en-US" sz="6000" b="1" u="sng" dirty="0" smtClean="0">
                <a:latin typeface="Castellar" pitchFamily="18" charset="0"/>
              </a:rPr>
              <a:t>The Reconquista</a:t>
            </a:r>
            <a:endParaRPr lang="en-US" sz="6000" b="1" u="sng" dirty="0">
              <a:latin typeface="Castellar" pitchFamily="18" charset="0"/>
            </a:endParaRPr>
          </a:p>
        </p:txBody>
      </p:sp>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2976562"/>
            <a:ext cx="7848600" cy="3789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0" y="673110"/>
            <a:ext cx="3064343" cy="2984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304800" y="2514600"/>
            <a:ext cx="8534400" cy="1828800"/>
          </a:xfrm>
        </p:spPr>
        <p:txBody>
          <a:bodyPr>
            <a:normAutofit/>
          </a:bodyPr>
          <a:lstStyle/>
          <a:p>
            <a:r>
              <a:rPr lang="en-US" sz="6000" b="1" dirty="0" smtClean="0">
                <a:latin typeface="Castellar" pitchFamily="18" charset="0"/>
              </a:rPr>
              <a:t>Which leads us to…</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304800" y="274638"/>
            <a:ext cx="8534400" cy="1143000"/>
          </a:xfrm>
        </p:spPr>
        <p:txBody>
          <a:bodyPr/>
          <a:lstStyle/>
          <a:p>
            <a:r>
              <a:rPr lang="en-US" b="1" dirty="0" smtClean="0">
                <a:latin typeface="Castellar" pitchFamily="18" charset="0"/>
              </a:rPr>
              <a:t>The Spanish Inquisition</a:t>
            </a:r>
          </a:p>
        </p:txBody>
      </p:sp>
      <p:sp>
        <p:nvSpPr>
          <p:cNvPr id="10243" name="Content Placeholder 2"/>
          <p:cNvSpPr>
            <a:spLocks noGrp="1"/>
          </p:cNvSpPr>
          <p:nvPr>
            <p:ph idx="1"/>
          </p:nvPr>
        </p:nvSpPr>
        <p:spPr>
          <a:xfrm>
            <a:off x="76200" y="1371600"/>
            <a:ext cx="3962400" cy="5029200"/>
          </a:xfrm>
        </p:spPr>
        <p:txBody>
          <a:bodyPr/>
          <a:lstStyle/>
          <a:p>
            <a:r>
              <a:rPr lang="en-US" dirty="0" smtClean="0"/>
              <a:t>Think about what it means “to inquire”</a:t>
            </a:r>
          </a:p>
          <a:p>
            <a:r>
              <a:rPr lang="en-US" dirty="0" smtClean="0"/>
              <a:t>Goal </a:t>
            </a:r>
            <a:r>
              <a:rPr lang="en-US" dirty="0" smtClean="0"/>
              <a:t>was to remove heretics, witches &amp; non-believers from the </a:t>
            </a:r>
            <a:r>
              <a:rPr lang="en-US" dirty="0" smtClean="0"/>
              <a:t>Church</a:t>
            </a:r>
            <a:endParaRPr lang="en-US" dirty="0" smtClean="0"/>
          </a:p>
        </p:txBody>
      </p:sp>
      <p:pic>
        <p:nvPicPr>
          <p:cNvPr id="10244" name="Picture 3"/>
          <p:cNvPicPr>
            <a:picLocks noChangeAspect="1" noChangeArrowheads="1"/>
          </p:cNvPicPr>
          <p:nvPr/>
        </p:nvPicPr>
        <p:blipFill>
          <a:blip r:embed="rId3"/>
          <a:srcRect l="6837" t="17892" b="3177"/>
          <a:stretch>
            <a:fillRect/>
          </a:stretch>
        </p:blipFill>
        <p:spPr bwMode="auto">
          <a:xfrm>
            <a:off x="3886200" y="2895600"/>
            <a:ext cx="2514600" cy="3629637"/>
          </a:xfrm>
          <a:prstGeom prst="rect">
            <a:avLst/>
          </a:prstGeom>
          <a:noFill/>
          <a:ln w="9525">
            <a:noFill/>
            <a:miter lim="800000"/>
            <a:headEnd/>
            <a:tailEnd/>
          </a:ln>
        </p:spPr>
      </p:pic>
      <p:pic>
        <p:nvPicPr>
          <p:cNvPr id="10245" name="Picture 2"/>
          <p:cNvPicPr>
            <a:picLocks noChangeAspect="1" noChangeArrowheads="1"/>
          </p:cNvPicPr>
          <p:nvPr/>
        </p:nvPicPr>
        <p:blipFill>
          <a:blip r:embed="rId4"/>
          <a:srcRect/>
          <a:stretch>
            <a:fillRect/>
          </a:stretch>
        </p:blipFill>
        <p:spPr bwMode="auto">
          <a:xfrm>
            <a:off x="6172200" y="1296942"/>
            <a:ext cx="2819400" cy="361795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animEffect transition="in" filter="randombar(horizontal)">
                                      <p:cBhvr>
                                        <p:cTn id="7" dur="1500"/>
                                        <p:tgtEl>
                                          <p:spTgt spid="1024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p:spPr>
        <p:txBody>
          <a:bodyPr/>
          <a:lstStyle/>
          <a:p>
            <a:r>
              <a:rPr lang="en-US" b="1" dirty="0" smtClean="0">
                <a:solidFill>
                  <a:srgbClr val="00B050"/>
                </a:solidFill>
                <a:latin typeface="Castellar" pitchFamily="18" charset="0"/>
              </a:rPr>
              <a:t>Crusades Recap</a:t>
            </a:r>
            <a:endParaRPr lang="en-US" b="1" dirty="0">
              <a:solidFill>
                <a:srgbClr val="00B050"/>
              </a:solidFill>
              <a:latin typeface="Castellar" pitchFamily="18" charset="0"/>
            </a:endParaRPr>
          </a:p>
        </p:txBody>
      </p:sp>
      <p:sp>
        <p:nvSpPr>
          <p:cNvPr id="3" name="Content Placeholder 2"/>
          <p:cNvSpPr>
            <a:spLocks noGrp="1"/>
          </p:cNvSpPr>
          <p:nvPr>
            <p:ph idx="1"/>
          </p:nvPr>
        </p:nvSpPr>
        <p:spPr/>
        <p:txBody>
          <a:bodyPr>
            <a:normAutofit fontScale="92500" lnSpcReduction="20000"/>
          </a:bodyPr>
          <a:lstStyle/>
          <a:p>
            <a:r>
              <a:rPr lang="en-US" b="1" dirty="0" smtClean="0"/>
              <a:t>1</a:t>
            </a:r>
            <a:r>
              <a:rPr lang="en-US" b="1" baseline="30000" dirty="0" smtClean="0"/>
              <a:t>st</a:t>
            </a:r>
            <a:r>
              <a:rPr lang="en-US" b="1" dirty="0" smtClean="0"/>
              <a:t> </a:t>
            </a:r>
            <a:r>
              <a:rPr lang="en-US" b="1" dirty="0" smtClean="0"/>
              <a:t>Crusade</a:t>
            </a:r>
            <a:endParaRPr lang="en-US" dirty="0"/>
          </a:p>
          <a:p>
            <a:pPr lvl="1"/>
            <a:r>
              <a:rPr lang="en-US" dirty="0" smtClean="0">
                <a:sym typeface="Wingdings" pitchFamily="2" charset="2"/>
              </a:rPr>
              <a:t>Only </a:t>
            </a:r>
            <a:r>
              <a:rPr lang="en-US" dirty="0" smtClean="0">
                <a:sym typeface="Wingdings" pitchFamily="2" charset="2"/>
              </a:rPr>
              <a:t>successful </a:t>
            </a:r>
            <a:r>
              <a:rPr lang="en-US" dirty="0" smtClean="0">
                <a:sym typeface="Wingdings" pitchFamily="2" charset="2"/>
              </a:rPr>
              <a:t>Crusade</a:t>
            </a:r>
            <a:endParaRPr lang="en-US" dirty="0" smtClean="0">
              <a:sym typeface="Wingdings" pitchFamily="2" charset="2"/>
            </a:endParaRPr>
          </a:p>
          <a:p>
            <a:r>
              <a:rPr lang="en-US" b="1" dirty="0" smtClean="0">
                <a:sym typeface="Wingdings" pitchFamily="2" charset="2"/>
              </a:rPr>
              <a:t>2</a:t>
            </a:r>
            <a:r>
              <a:rPr lang="en-US" b="1" baseline="30000" dirty="0" smtClean="0">
                <a:sym typeface="Wingdings" pitchFamily="2" charset="2"/>
              </a:rPr>
              <a:t>nd</a:t>
            </a:r>
            <a:r>
              <a:rPr lang="en-US" b="1" dirty="0" smtClean="0">
                <a:sym typeface="Wingdings" pitchFamily="2" charset="2"/>
              </a:rPr>
              <a:t> </a:t>
            </a:r>
            <a:r>
              <a:rPr lang="en-US" b="1" dirty="0" smtClean="0">
                <a:sym typeface="Wingdings" pitchFamily="2" charset="2"/>
              </a:rPr>
              <a:t>Crusade</a:t>
            </a:r>
            <a:r>
              <a:rPr lang="en-US" dirty="0" smtClean="0">
                <a:sym typeface="Wingdings" pitchFamily="2" charset="2"/>
              </a:rPr>
              <a:t> </a:t>
            </a:r>
          </a:p>
          <a:p>
            <a:pPr lvl="1"/>
            <a:r>
              <a:rPr lang="en-US" dirty="0" smtClean="0">
                <a:sym typeface="Wingdings" pitchFamily="2" charset="2"/>
              </a:rPr>
              <a:t>Crusaders </a:t>
            </a:r>
            <a:r>
              <a:rPr lang="en-US" dirty="0" smtClean="0">
                <a:sym typeface="Wingdings" pitchFamily="2" charset="2"/>
              </a:rPr>
              <a:t>spent more time fighting each other than the Muslims &amp; </a:t>
            </a:r>
            <a:r>
              <a:rPr lang="en-US" dirty="0" smtClean="0">
                <a:sym typeface="Wingdings" pitchFamily="2" charset="2"/>
              </a:rPr>
              <a:t>lost</a:t>
            </a:r>
            <a:endParaRPr lang="en-US" dirty="0" smtClean="0">
              <a:sym typeface="Wingdings" pitchFamily="2" charset="2"/>
            </a:endParaRPr>
          </a:p>
          <a:p>
            <a:r>
              <a:rPr lang="en-US" b="1" dirty="0" smtClean="0">
                <a:sym typeface="Wingdings" pitchFamily="2" charset="2"/>
              </a:rPr>
              <a:t>3</a:t>
            </a:r>
            <a:r>
              <a:rPr lang="en-US" b="1" baseline="30000" dirty="0" smtClean="0">
                <a:sym typeface="Wingdings" pitchFamily="2" charset="2"/>
              </a:rPr>
              <a:t>rd</a:t>
            </a:r>
            <a:r>
              <a:rPr lang="en-US" b="1" dirty="0" smtClean="0">
                <a:sym typeface="Wingdings" pitchFamily="2" charset="2"/>
              </a:rPr>
              <a:t> Crusade</a:t>
            </a:r>
            <a:r>
              <a:rPr lang="en-US" dirty="0" smtClean="0">
                <a:sym typeface="Wingdings" pitchFamily="2" charset="2"/>
              </a:rPr>
              <a:t> </a:t>
            </a:r>
            <a:endParaRPr lang="en-US" dirty="0">
              <a:sym typeface="Wingdings" pitchFamily="2" charset="2"/>
            </a:endParaRPr>
          </a:p>
          <a:p>
            <a:pPr lvl="1"/>
            <a:r>
              <a:rPr lang="en-US" dirty="0" smtClean="0">
                <a:sym typeface="Wingdings" pitchFamily="2" charset="2"/>
              </a:rPr>
              <a:t>Richard </a:t>
            </a:r>
            <a:r>
              <a:rPr lang="en-US" dirty="0" smtClean="0">
                <a:sym typeface="Wingdings" pitchFamily="2" charset="2"/>
              </a:rPr>
              <a:t>the </a:t>
            </a:r>
            <a:r>
              <a:rPr lang="en-US" dirty="0" err="1" smtClean="0">
                <a:sym typeface="Wingdings" pitchFamily="2" charset="2"/>
              </a:rPr>
              <a:t>Lionheart</a:t>
            </a:r>
            <a:r>
              <a:rPr lang="en-US" dirty="0" smtClean="0">
                <a:sym typeface="Wingdings" pitchFamily="2" charset="2"/>
              </a:rPr>
              <a:t> against Saladin, ended with </a:t>
            </a:r>
            <a:r>
              <a:rPr lang="en-US" dirty="0" smtClean="0">
                <a:sym typeface="Wingdings" pitchFamily="2" charset="2"/>
              </a:rPr>
              <a:t>truce</a:t>
            </a:r>
            <a:endParaRPr lang="en-US" dirty="0" smtClean="0">
              <a:sym typeface="Wingdings" pitchFamily="2" charset="2"/>
            </a:endParaRPr>
          </a:p>
          <a:p>
            <a:r>
              <a:rPr lang="en-US" b="1" dirty="0" smtClean="0">
                <a:sym typeface="Wingdings" pitchFamily="2" charset="2"/>
              </a:rPr>
              <a:t>4</a:t>
            </a:r>
            <a:r>
              <a:rPr lang="en-US" b="1" baseline="30000" dirty="0" smtClean="0">
                <a:sym typeface="Wingdings" pitchFamily="2" charset="2"/>
              </a:rPr>
              <a:t>th</a:t>
            </a:r>
            <a:r>
              <a:rPr lang="en-US" b="1" dirty="0" smtClean="0">
                <a:sym typeface="Wingdings" pitchFamily="2" charset="2"/>
              </a:rPr>
              <a:t> Crusade</a:t>
            </a:r>
            <a:r>
              <a:rPr lang="en-US" dirty="0" smtClean="0">
                <a:sym typeface="Wingdings" pitchFamily="2" charset="2"/>
              </a:rPr>
              <a:t> </a:t>
            </a:r>
            <a:endParaRPr lang="en-US" dirty="0" smtClean="0">
              <a:sym typeface="Wingdings" pitchFamily="2" charset="2"/>
            </a:endParaRPr>
          </a:p>
          <a:p>
            <a:pPr lvl="1"/>
            <a:r>
              <a:rPr lang="en-US" dirty="0" smtClean="0">
                <a:sym typeface="Wingdings" pitchFamily="2" charset="2"/>
              </a:rPr>
              <a:t>Sacked </a:t>
            </a:r>
            <a:r>
              <a:rPr lang="en-US" dirty="0" smtClean="0">
                <a:sym typeface="Wingdings" pitchFamily="2" charset="2"/>
              </a:rPr>
              <a:t>Constantinople in 1204, Crusaders never made it to Holy Land</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 calcmode="lin" valueType="num">
                                      <p:cBhvr additive="base">
                                        <p:cTn id="2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solidFill>
            <a:schemeClr val="tx1"/>
          </a:solidFill>
        </p:spPr>
        <p:txBody>
          <a:bodyPr/>
          <a:lstStyle/>
          <a:p>
            <a:r>
              <a:rPr lang="en-US" b="1" dirty="0" smtClean="0">
                <a:solidFill>
                  <a:srgbClr val="00B050"/>
                </a:solidFill>
                <a:latin typeface="Castellar" pitchFamily="18" charset="0"/>
              </a:rPr>
              <a:t>Background of Reconquista</a:t>
            </a:r>
            <a:endParaRPr lang="en-US" b="1" dirty="0" smtClean="0">
              <a:solidFill>
                <a:srgbClr val="00B050"/>
              </a:solidFill>
              <a:latin typeface="Castellar" pitchFamily="18" charset="0"/>
            </a:endParaRPr>
          </a:p>
        </p:txBody>
      </p:sp>
      <p:sp>
        <p:nvSpPr>
          <p:cNvPr id="3075" name="Content Placeholder 2"/>
          <p:cNvSpPr>
            <a:spLocks noGrp="1"/>
          </p:cNvSpPr>
          <p:nvPr>
            <p:ph idx="1"/>
          </p:nvPr>
        </p:nvSpPr>
        <p:spPr>
          <a:xfrm>
            <a:off x="228600" y="1600200"/>
            <a:ext cx="8686800" cy="4525963"/>
          </a:xfrm>
        </p:spPr>
        <p:txBody>
          <a:bodyPr/>
          <a:lstStyle/>
          <a:p>
            <a:r>
              <a:rPr lang="en-US" dirty="0" smtClean="0"/>
              <a:t>Spain under Muslim control since 711</a:t>
            </a:r>
          </a:p>
          <a:p>
            <a:r>
              <a:rPr lang="en-US" dirty="0" smtClean="0"/>
              <a:t>Moorish Kingdom</a:t>
            </a:r>
          </a:p>
          <a:p>
            <a:pPr lvl="1"/>
            <a:r>
              <a:rPr lang="en-US" dirty="0" smtClean="0"/>
              <a:t>Multicultural kingdom with religious </a:t>
            </a:r>
            <a:r>
              <a:rPr lang="en-US" dirty="0" smtClean="0"/>
              <a:t>tolerance</a:t>
            </a:r>
          </a:p>
          <a:p>
            <a:pPr lvl="1"/>
            <a:r>
              <a:rPr lang="en-US" dirty="0" smtClean="0"/>
              <a:t>Highly </a:t>
            </a:r>
            <a:r>
              <a:rPr lang="en-US" dirty="0" smtClean="0"/>
              <a:t>advanced Medieval civilization</a:t>
            </a:r>
          </a:p>
        </p:txBody>
      </p:sp>
      <p:pic>
        <p:nvPicPr>
          <p:cNvPr id="3076" name="Picture 2"/>
          <p:cNvPicPr>
            <a:picLocks noChangeAspect="1" noChangeArrowheads="1"/>
          </p:cNvPicPr>
          <p:nvPr/>
        </p:nvPicPr>
        <p:blipFill>
          <a:blip r:embed="rId3"/>
          <a:srcRect/>
          <a:stretch>
            <a:fillRect/>
          </a:stretch>
        </p:blipFill>
        <p:spPr bwMode="auto">
          <a:xfrm>
            <a:off x="6523383" y="3733800"/>
            <a:ext cx="2277717" cy="2857500"/>
          </a:xfrm>
          <a:prstGeom prst="rect">
            <a:avLst/>
          </a:prstGeom>
          <a:noFill/>
          <a:ln w="9525">
            <a:noFill/>
            <a:miter lim="800000"/>
            <a:headEnd/>
            <a:tailEnd/>
          </a:ln>
        </p:spPr>
      </p:pic>
      <p:pic>
        <p:nvPicPr>
          <p:cNvPr id="3077" name="Picture 3"/>
          <p:cNvPicPr>
            <a:picLocks noChangeAspect="1" noChangeArrowheads="1"/>
          </p:cNvPicPr>
          <p:nvPr/>
        </p:nvPicPr>
        <p:blipFill>
          <a:blip r:embed="rId4"/>
          <a:srcRect l="14706" t="60770" r="45294"/>
          <a:stretch>
            <a:fillRect/>
          </a:stretch>
        </p:blipFill>
        <p:spPr bwMode="auto">
          <a:xfrm>
            <a:off x="838200" y="4267200"/>
            <a:ext cx="3200400" cy="240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solidFill>
            <a:schemeClr val="tx1"/>
          </a:solidFill>
        </p:spPr>
        <p:txBody>
          <a:bodyPr/>
          <a:lstStyle/>
          <a:p>
            <a:r>
              <a:rPr lang="en-US" b="1" dirty="0" smtClean="0">
                <a:solidFill>
                  <a:srgbClr val="FFFF00"/>
                </a:solidFill>
                <a:latin typeface="Castellar" pitchFamily="18" charset="0"/>
              </a:rPr>
              <a:t>What was the Reconquista?</a:t>
            </a:r>
            <a:endParaRPr lang="en-US" b="1" dirty="0" smtClean="0">
              <a:solidFill>
                <a:srgbClr val="FFFF00"/>
              </a:solidFill>
              <a:latin typeface="Castellar" pitchFamily="18" charset="0"/>
            </a:endParaRPr>
          </a:p>
        </p:txBody>
      </p:sp>
      <p:sp>
        <p:nvSpPr>
          <p:cNvPr id="4099" name="Content Placeholder 2"/>
          <p:cNvSpPr>
            <a:spLocks noGrp="1"/>
          </p:cNvSpPr>
          <p:nvPr>
            <p:ph idx="1"/>
          </p:nvPr>
        </p:nvSpPr>
        <p:spPr>
          <a:xfrm>
            <a:off x="381000" y="1600200"/>
            <a:ext cx="8382000" cy="4525963"/>
          </a:xfrm>
        </p:spPr>
        <p:txBody>
          <a:bodyPr/>
          <a:lstStyle/>
          <a:p>
            <a:r>
              <a:rPr lang="en-US" dirty="0" smtClean="0"/>
              <a:t>Reconquista </a:t>
            </a:r>
            <a:r>
              <a:rPr lang="en-US" dirty="0" smtClean="0">
                <a:sym typeface="Wingdings" pitchFamily="2" charset="2"/>
              </a:rPr>
              <a:t></a:t>
            </a:r>
            <a:r>
              <a:rPr lang="en-US" dirty="0" smtClean="0"/>
              <a:t> </a:t>
            </a:r>
            <a:r>
              <a:rPr lang="en-US" dirty="0" smtClean="0"/>
              <a:t>Christian </a:t>
            </a:r>
            <a:r>
              <a:rPr lang="en-US" dirty="0" err="1" smtClean="0"/>
              <a:t>reconquest</a:t>
            </a:r>
            <a:r>
              <a:rPr lang="en-US" dirty="0" smtClean="0"/>
              <a:t> of Spain</a:t>
            </a:r>
            <a:endParaRPr lang="en-US" dirty="0" smtClean="0"/>
          </a:p>
          <a:p>
            <a:pPr>
              <a:buNone/>
            </a:pPr>
            <a:endParaRPr lang="en-US" dirty="0" smtClean="0">
              <a:sym typeface="Wingdings" pitchFamily="2" charset="2"/>
            </a:endParaRPr>
          </a:p>
          <a:p>
            <a:pPr>
              <a:buNone/>
            </a:pPr>
            <a:endParaRPr lang="en-US" dirty="0">
              <a:sym typeface="Wingdings" pitchFamily="2" charset="2"/>
            </a:endParaRPr>
          </a:p>
          <a:p>
            <a:pPr>
              <a:buNone/>
            </a:pPr>
            <a:endParaRPr lang="en-US" sz="2000" dirty="0" smtClean="0">
              <a:sym typeface="Wingdings" pitchFamily="2" charset="2"/>
            </a:endParaRPr>
          </a:p>
          <a:p>
            <a:r>
              <a:rPr lang="en-US" dirty="0" smtClean="0">
                <a:sym typeface="Wingdings" pitchFamily="2" charset="2"/>
              </a:rPr>
              <a:t>Led by Ferdinand &amp; Isabella (later married &amp; founded Spain)</a:t>
            </a:r>
            <a:endParaRPr lang="en-US" dirty="0" smtClean="0">
              <a:sym typeface="Wingdings" pitchFamily="2" charset="2"/>
            </a:endParaRPr>
          </a:p>
        </p:txBody>
      </p:sp>
      <p:sp>
        <p:nvSpPr>
          <p:cNvPr id="4" name="Rectangle 3"/>
          <p:cNvSpPr/>
          <p:nvPr/>
        </p:nvSpPr>
        <p:spPr>
          <a:xfrm>
            <a:off x="838200" y="2286000"/>
            <a:ext cx="3352800" cy="1371600"/>
          </a:xfrm>
          <a:prstGeom prst="rect">
            <a:avLst/>
          </a:prstGeom>
          <a:ln/>
        </p:spPr>
        <p:style>
          <a:lnRef idx="2">
            <a:schemeClr val="dk1"/>
          </a:lnRef>
          <a:fillRef idx="1">
            <a:schemeClr val="lt1"/>
          </a:fillRef>
          <a:effectRef idx="0">
            <a:schemeClr val="dk1"/>
          </a:effectRef>
          <a:fontRef idx="minor">
            <a:schemeClr val="dk1"/>
          </a:fontRef>
        </p:style>
        <p:txBody>
          <a:bodyPr anchor="t"/>
          <a:lstStyle/>
          <a:p>
            <a:pPr algn="ctr" fontAlgn="auto">
              <a:spcBef>
                <a:spcPts val="0"/>
              </a:spcBef>
              <a:spcAft>
                <a:spcPts val="0"/>
              </a:spcAft>
              <a:defRPr/>
            </a:pPr>
            <a:r>
              <a:rPr lang="en-US" sz="2800" b="1" dirty="0" smtClean="0">
                <a:solidFill>
                  <a:sysClr val="windowText" lastClr="000000"/>
                </a:solidFill>
              </a:rPr>
              <a:t>Increased religious devotion after Crusades</a:t>
            </a:r>
            <a:endParaRPr lang="en-US" sz="2800" b="1" dirty="0">
              <a:solidFill>
                <a:sysClr val="windowText" lastClr="000000"/>
              </a:solidFill>
            </a:endParaRPr>
          </a:p>
        </p:txBody>
      </p:sp>
      <p:sp>
        <p:nvSpPr>
          <p:cNvPr id="5" name="Rectangle 4"/>
          <p:cNvSpPr/>
          <p:nvPr/>
        </p:nvSpPr>
        <p:spPr>
          <a:xfrm>
            <a:off x="5029200" y="2286000"/>
            <a:ext cx="3429000" cy="1371600"/>
          </a:xfrm>
          <a:prstGeom prst="rect">
            <a:avLst/>
          </a:prstGeom>
          <a:ln/>
        </p:spPr>
        <p:style>
          <a:lnRef idx="2">
            <a:schemeClr val="dk1"/>
          </a:lnRef>
          <a:fillRef idx="1">
            <a:schemeClr val="lt1"/>
          </a:fillRef>
          <a:effectRef idx="0">
            <a:schemeClr val="dk1"/>
          </a:effectRef>
          <a:fontRef idx="minor">
            <a:schemeClr val="dk1"/>
          </a:fontRef>
        </p:style>
        <p:txBody>
          <a:bodyPr anchor="t"/>
          <a:lstStyle/>
          <a:p>
            <a:pPr algn="ctr" fontAlgn="auto">
              <a:spcBef>
                <a:spcPts val="0"/>
              </a:spcBef>
              <a:spcAft>
                <a:spcPts val="0"/>
              </a:spcAft>
              <a:defRPr/>
            </a:pPr>
            <a:r>
              <a:rPr lang="en-US" sz="2800" b="1" dirty="0" smtClean="0">
                <a:solidFill>
                  <a:sysClr val="windowText" lastClr="000000"/>
                </a:solidFill>
              </a:rPr>
              <a:t>More Christian </a:t>
            </a:r>
            <a:r>
              <a:rPr lang="en-US" sz="2800" b="1" dirty="0" smtClean="0">
                <a:solidFill>
                  <a:sysClr val="windowText" lastClr="000000"/>
                </a:solidFill>
              </a:rPr>
              <a:t>knights went to Spain to fight Muslims</a:t>
            </a:r>
            <a:endParaRPr lang="en-US" sz="2800" b="1" dirty="0">
              <a:solidFill>
                <a:sysClr val="windowText" lastClr="000000"/>
              </a:solidFill>
            </a:endParaRPr>
          </a:p>
        </p:txBody>
      </p:sp>
      <p:sp>
        <p:nvSpPr>
          <p:cNvPr id="6" name="Right Arrow 5"/>
          <p:cNvSpPr/>
          <p:nvPr/>
        </p:nvSpPr>
        <p:spPr>
          <a:xfrm>
            <a:off x="4419600" y="2667000"/>
            <a:ext cx="381000" cy="685800"/>
          </a:xfrm>
          <a:prstGeom prst="rightArrow">
            <a:avLst/>
          </a:prstGeom>
          <a:solidFill>
            <a:schemeClr val="tx1"/>
          </a:solid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endParaRPr lang="en-US">
              <a:solidFill>
                <a:sysClr val="windowText" lastClr="000000"/>
              </a:solidFill>
            </a:endParaRPr>
          </a:p>
        </p:txBody>
      </p:sp>
      <p:pic>
        <p:nvPicPr>
          <p:cNvPr id="9"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t="20851"/>
          <a:stretch/>
        </p:blipFill>
        <p:spPr bwMode="auto">
          <a:xfrm>
            <a:off x="3497028" y="4343400"/>
            <a:ext cx="3064343"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ight Arrow 1"/>
          <p:cNvSpPr/>
          <p:nvPr/>
        </p:nvSpPr>
        <p:spPr>
          <a:xfrm rot="5400000">
            <a:off x="4677527" y="4372727"/>
            <a:ext cx="779545" cy="533400"/>
          </a:xfrm>
          <a:prstGeom prst="rightArrow">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Bent Arrow 2"/>
          <p:cNvSpPr/>
          <p:nvPr/>
        </p:nvSpPr>
        <p:spPr>
          <a:xfrm rot="9666842" flipH="1">
            <a:off x="3780750" y="3926787"/>
            <a:ext cx="1463567" cy="2111539"/>
          </a:xfrm>
          <a:prstGeom prst="bentArrow">
            <a:avLst>
              <a:gd name="adj1" fmla="val 11029"/>
              <a:gd name="adj2" fmla="val 13870"/>
              <a:gd name="adj3" fmla="val 19323"/>
              <a:gd name="adj4" fmla="val 43750"/>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228600" y="274638"/>
            <a:ext cx="8686800" cy="1143000"/>
          </a:xfrm>
          <a:solidFill>
            <a:schemeClr val="tx1"/>
          </a:solidFill>
        </p:spPr>
        <p:txBody>
          <a:bodyPr>
            <a:noAutofit/>
          </a:bodyPr>
          <a:lstStyle/>
          <a:p>
            <a:r>
              <a:rPr lang="en-US" sz="3200" b="1" dirty="0" smtClean="0">
                <a:solidFill>
                  <a:srgbClr val="00B050"/>
                </a:solidFill>
                <a:latin typeface="Castellar" pitchFamily="18" charset="0"/>
              </a:rPr>
              <a:t>Visual Timeline of the Reconquista</a:t>
            </a:r>
            <a:endParaRPr lang="en-US" sz="3200" b="1" dirty="0" smtClean="0">
              <a:solidFill>
                <a:srgbClr val="00B050"/>
              </a:solidFill>
              <a:latin typeface="Castellar" pitchFamily="18" charset="0"/>
            </a:endParaRPr>
          </a:p>
        </p:txBody>
      </p:sp>
      <p:pic>
        <p:nvPicPr>
          <p:cNvPr id="7171" name="Content Placeholder 4" descr="Reconquista.jpg"/>
          <p:cNvPicPr>
            <a:picLocks noGrp="1" noChangeAspect="1"/>
          </p:cNvPicPr>
          <p:nvPr>
            <p:ph idx="1"/>
          </p:nvPr>
        </p:nvPicPr>
        <p:blipFill>
          <a:blip r:embed="rId2"/>
          <a:srcRect/>
          <a:stretch>
            <a:fillRect/>
          </a:stretch>
        </p:blipFill>
        <p:spPr>
          <a:xfrm>
            <a:off x="762000" y="1184275"/>
            <a:ext cx="7543800" cy="5445125"/>
          </a:xfrm>
        </p:spPr>
      </p:pic>
      <p:pic>
        <p:nvPicPr>
          <p:cNvPr id="5" name="Picture 2"/>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flipH="1">
            <a:off x="638175" y="3088691"/>
            <a:ext cx="2286000" cy="3159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solidFill>
            <a:schemeClr val="tx1"/>
          </a:solidFill>
        </p:spPr>
        <p:txBody>
          <a:bodyPr>
            <a:normAutofit fontScale="90000"/>
          </a:bodyPr>
          <a:lstStyle/>
          <a:p>
            <a:r>
              <a:rPr lang="en-US" dirty="0" smtClean="0">
                <a:solidFill>
                  <a:srgbClr val="00B050"/>
                </a:solidFill>
              </a:rPr>
              <a:t>Okay, so Christians retook Spain. What happened next? </a:t>
            </a:r>
            <a:endParaRPr lang="en-US" dirty="0">
              <a:solidFill>
                <a:srgbClr val="00B050"/>
              </a:solidFill>
            </a:endParaRPr>
          </a:p>
        </p:txBody>
      </p:sp>
      <p:pic>
        <p:nvPicPr>
          <p:cNvPr id="9" name="Picture 3"/>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1066800" y="1600200"/>
            <a:ext cx="6934200" cy="4834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127608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915400" cy="655638"/>
          </a:xfrm>
          <a:solidFill>
            <a:schemeClr val="tx1"/>
          </a:solidFill>
        </p:spPr>
        <p:txBody>
          <a:bodyPr>
            <a:noAutofit/>
          </a:bodyPr>
          <a:lstStyle/>
          <a:p>
            <a:r>
              <a:rPr lang="en-US" sz="2800" dirty="0" smtClean="0">
                <a:solidFill>
                  <a:srgbClr val="00B050"/>
                </a:solidFill>
              </a:rPr>
              <a:t>Quote from “The Alhambra Decree” (1492) expelling Jews</a:t>
            </a:r>
            <a:endParaRPr lang="en-US" sz="2800" dirty="0">
              <a:solidFill>
                <a:srgbClr val="00B050"/>
              </a:solidFill>
            </a:endParaRPr>
          </a:p>
        </p:txBody>
      </p:sp>
      <p:sp>
        <p:nvSpPr>
          <p:cNvPr id="3" name="Content Placeholder 2"/>
          <p:cNvSpPr>
            <a:spLocks noGrp="1"/>
          </p:cNvSpPr>
          <p:nvPr>
            <p:ph idx="1"/>
          </p:nvPr>
        </p:nvSpPr>
        <p:spPr>
          <a:xfrm>
            <a:off x="457200" y="1143000"/>
            <a:ext cx="8229600" cy="5410200"/>
          </a:xfrm>
        </p:spPr>
        <p:txBody>
          <a:bodyPr>
            <a:noAutofit/>
          </a:bodyPr>
          <a:lstStyle/>
          <a:p>
            <a:pPr marL="0" indent="0">
              <a:buNone/>
            </a:pPr>
            <a:r>
              <a:rPr lang="en-US" sz="2000" dirty="0" smtClean="0"/>
              <a:t>“You </a:t>
            </a:r>
            <a:r>
              <a:rPr lang="en-US" sz="2000" dirty="0"/>
              <a:t>well know that in our dominion, there are certain bad Christians that </a:t>
            </a:r>
            <a:r>
              <a:rPr lang="en-US" sz="2000" dirty="0" err="1"/>
              <a:t>judaised</a:t>
            </a:r>
            <a:r>
              <a:rPr lang="en-US" sz="2000" dirty="0"/>
              <a:t> and committed apostasy against our Holy Catholic faith, much of it the cause of communications between Jews and Christians. Therefore, in the year 1480, we ordered that the Jews be separated from the cities and towns of our </a:t>
            </a:r>
            <a:r>
              <a:rPr lang="en-US" sz="2000" dirty="0" smtClean="0"/>
              <a:t>domains… </a:t>
            </a:r>
            <a:r>
              <a:rPr lang="en-US" sz="2000" dirty="0"/>
              <a:t>And we ordered that and </a:t>
            </a:r>
            <a:r>
              <a:rPr lang="en-US" sz="2000" dirty="0" smtClean="0"/>
              <a:t>an	         be </a:t>
            </a:r>
            <a:r>
              <a:rPr lang="en-US" sz="2000" dirty="0"/>
              <a:t>established in such domains; and in twelve years it has functioned, the Inquisition has found many guilty persons. Furthermore, we are informed by the Inquisition and others that the great harm done to the Christians persists, and it continues because of the conversations and communications that they have with </a:t>
            </a:r>
            <a:r>
              <a:rPr lang="en-US" sz="2000" dirty="0" smtClean="0"/>
              <a:t>Jews…</a:t>
            </a:r>
          </a:p>
          <a:p>
            <a:pPr marL="0" indent="0">
              <a:buNone/>
            </a:pPr>
            <a:r>
              <a:rPr lang="en-US" sz="2000" dirty="0"/>
              <a:t>Therefore, with the council and advice of the eminent men and cavaliers of our reign, and of other persons of knowledge and conscience of our Supreme Council, after much deliberation, it is agreed and resolved that all Jews and Jewesses be ordered to leave our kingdoms, and that they never be allowed to return.</a:t>
            </a:r>
          </a:p>
          <a:p>
            <a:pPr marL="0" indent="0">
              <a:buNone/>
            </a:pPr>
            <a:r>
              <a:rPr lang="en-US" sz="2000" dirty="0" smtClean="0"/>
              <a:t>…				 	       and </a:t>
            </a:r>
            <a:r>
              <a:rPr lang="en-US" sz="2000" dirty="0"/>
              <a:t>is to be found in our kingdom and domains, or who return to the kingdom in any manner, </a:t>
            </a:r>
            <a:endParaRPr lang="en-US" sz="2000" dirty="0" smtClean="0"/>
          </a:p>
          <a:p>
            <a:pPr marL="0" indent="0">
              <a:buNone/>
            </a:pPr>
            <a:r>
              <a:rPr lang="en-US" sz="2000" dirty="0" smtClean="0"/>
              <a:t>							               .”</a:t>
            </a:r>
            <a:endParaRPr lang="en-US" sz="2000" dirty="0"/>
          </a:p>
        </p:txBody>
      </p:sp>
      <p:sp>
        <p:nvSpPr>
          <p:cNvPr id="4" name="TextBox 3"/>
          <p:cNvSpPr txBox="1"/>
          <p:nvPr/>
        </p:nvSpPr>
        <p:spPr>
          <a:xfrm>
            <a:off x="5257800" y="2362200"/>
            <a:ext cx="1371600" cy="400110"/>
          </a:xfrm>
          <a:prstGeom prst="rect">
            <a:avLst/>
          </a:prstGeom>
          <a:noFill/>
        </p:spPr>
        <p:txBody>
          <a:bodyPr wrap="square" rtlCol="0">
            <a:spAutoFit/>
          </a:bodyPr>
          <a:lstStyle/>
          <a:p>
            <a:r>
              <a:rPr lang="en-US" sz="2000" dirty="0"/>
              <a:t>Inquisition</a:t>
            </a:r>
          </a:p>
        </p:txBody>
      </p:sp>
      <p:sp>
        <p:nvSpPr>
          <p:cNvPr id="5" name="TextBox 4"/>
          <p:cNvSpPr txBox="1"/>
          <p:nvPr/>
        </p:nvSpPr>
        <p:spPr>
          <a:xfrm>
            <a:off x="685800" y="5543490"/>
            <a:ext cx="4876800" cy="400110"/>
          </a:xfrm>
          <a:prstGeom prst="rect">
            <a:avLst/>
          </a:prstGeom>
          <a:noFill/>
        </p:spPr>
        <p:txBody>
          <a:bodyPr wrap="square" rtlCol="0">
            <a:spAutoFit/>
          </a:bodyPr>
          <a:lstStyle/>
          <a:p>
            <a:r>
              <a:rPr lang="en-US" sz="2000" dirty="0"/>
              <a:t>Any Jew who does not comply with this edict</a:t>
            </a:r>
          </a:p>
        </p:txBody>
      </p:sp>
      <p:sp>
        <p:nvSpPr>
          <p:cNvPr id="6" name="TextBox 5"/>
          <p:cNvSpPr txBox="1"/>
          <p:nvPr/>
        </p:nvSpPr>
        <p:spPr>
          <a:xfrm>
            <a:off x="457200" y="6172200"/>
            <a:ext cx="7620000" cy="400110"/>
          </a:xfrm>
          <a:prstGeom prst="rect">
            <a:avLst/>
          </a:prstGeom>
          <a:noFill/>
        </p:spPr>
        <p:txBody>
          <a:bodyPr wrap="square" rtlCol="0">
            <a:spAutoFit/>
          </a:bodyPr>
          <a:lstStyle/>
          <a:p>
            <a:r>
              <a:rPr lang="en-US" sz="2000" dirty="0"/>
              <a:t>will incur punishment by death and confiscation of all their belongings</a:t>
            </a:r>
          </a:p>
        </p:txBody>
      </p:sp>
    </p:spTree>
    <p:extLst>
      <p:ext uri="{BB962C8B-B14F-4D97-AF65-F5344CB8AC3E}">
        <p14:creationId xmlns:p14="http://schemas.microsoft.com/office/powerpoint/2010/main" val="2595099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2000" fill="hold"/>
                                        <p:tgtEl>
                                          <p:spTgt spid="4"/>
                                        </p:tgtEl>
                                        <p:attrNameLst>
                                          <p:attrName>style.color</p:attrName>
                                        </p:attrNameLst>
                                      </p:cBhvr>
                                      <p:to>
                                        <a:srgbClr val="FF0000"/>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grpId="0" nodeType="clickEffect">
                                  <p:stCondLst>
                                    <p:cond delay="0"/>
                                  </p:stCondLst>
                                  <p:childTnLst>
                                    <p:animClr clrSpc="rgb" dir="cw">
                                      <p:cBhvr override="childStyle">
                                        <p:cTn id="10" dur="1000" fill="hold"/>
                                        <p:tgtEl>
                                          <p:spTgt spid="5"/>
                                        </p:tgtEl>
                                        <p:attrNameLst>
                                          <p:attrName>style.color</p:attrName>
                                        </p:attrNameLst>
                                      </p:cBhvr>
                                      <p:to>
                                        <a:srgbClr val="FF0000"/>
                                      </p:to>
                                    </p:animClr>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dir="cw">
                                      <p:cBhvr override="childStyle">
                                        <p:cTn id="14" dur="1000" fill="hold"/>
                                        <p:tgtEl>
                                          <p:spTgt spid="6">
                                            <p:txEl>
                                              <p:pRg st="0" end="0"/>
                                            </p:txEl>
                                          </p:spTgt>
                                        </p:tgtEl>
                                        <p:attrNameLst>
                                          <p:attrName>style.color</p:attrName>
                                        </p:attrNameLst>
                                      </p:cBhvr>
                                      <p:to>
                                        <a:srgbClr val="FF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p:spPr>
        <p:txBody>
          <a:bodyPr>
            <a:normAutofit fontScale="90000"/>
          </a:bodyPr>
          <a:lstStyle/>
          <a:p>
            <a:r>
              <a:rPr lang="en-US" dirty="0" smtClean="0">
                <a:solidFill>
                  <a:srgbClr val="00B050"/>
                </a:solidFill>
              </a:rPr>
              <a:t>Quote on effect of Alhambra Edict (1492)</a:t>
            </a:r>
            <a:endParaRPr lang="en-US" dirty="0">
              <a:solidFill>
                <a:srgbClr val="00B050"/>
              </a:solidFill>
            </a:endParaRPr>
          </a:p>
        </p:txBody>
      </p:sp>
      <p:sp>
        <p:nvSpPr>
          <p:cNvPr id="3" name="Content Placeholder 2"/>
          <p:cNvSpPr>
            <a:spLocks noGrp="1"/>
          </p:cNvSpPr>
          <p:nvPr>
            <p:ph idx="1"/>
          </p:nvPr>
        </p:nvSpPr>
        <p:spPr>
          <a:xfrm>
            <a:off x="457200" y="1600200"/>
            <a:ext cx="8229600" cy="4800600"/>
          </a:xfrm>
        </p:spPr>
        <p:txBody>
          <a:bodyPr>
            <a:normAutofit/>
          </a:bodyPr>
          <a:lstStyle/>
          <a:p>
            <a:pPr marL="0" indent="0">
              <a:buNone/>
            </a:pPr>
            <a:r>
              <a:rPr lang="en-US" dirty="0" smtClean="0"/>
              <a:t>“Spain’s economy paid for its mistreatment of the Jews: many had been skilled craftsmen. Sultan </a:t>
            </a:r>
            <a:r>
              <a:rPr lang="en-US" dirty="0" err="1" smtClean="0"/>
              <a:t>Bajazet</a:t>
            </a:r>
            <a:r>
              <a:rPr lang="en-US" dirty="0" smtClean="0"/>
              <a:t> of Turkey warmly welcomed those who escaped to his country. ‘How can you call Ferdinand of Aragon a wise king – the same Ferdinand who impoverished his own land and enriched ours?’ he asked. He employed the Jews in making weapons to fight against Europe.”</a:t>
            </a:r>
          </a:p>
          <a:p>
            <a:pPr marL="0" indent="0">
              <a:buNone/>
            </a:pPr>
            <a:r>
              <a:rPr lang="en-US" dirty="0"/>
              <a:t>	</a:t>
            </a:r>
            <a:r>
              <a:rPr lang="en-US" dirty="0" smtClean="0"/>
              <a:t>				–Anonymous</a:t>
            </a:r>
            <a:endParaRPr lang="en-US" dirty="0"/>
          </a:p>
        </p:txBody>
      </p:sp>
    </p:spTree>
    <p:extLst>
      <p:ext uri="{BB962C8B-B14F-4D97-AF65-F5344CB8AC3E}">
        <p14:creationId xmlns:p14="http://schemas.microsoft.com/office/powerpoint/2010/main" val="19914677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solidFill>
            <a:schemeClr val="tx1"/>
          </a:solidFill>
        </p:spPr>
        <p:txBody>
          <a:bodyPr>
            <a:normAutofit fontScale="90000"/>
          </a:bodyPr>
          <a:lstStyle/>
          <a:p>
            <a:r>
              <a:rPr lang="en-US" b="1" dirty="0" smtClean="0">
                <a:solidFill>
                  <a:srgbClr val="FFFF00"/>
                </a:solidFill>
                <a:latin typeface="Castellar" pitchFamily="18" charset="0"/>
              </a:rPr>
              <a:t>What were the effects of the Reconquista?</a:t>
            </a:r>
            <a:endParaRPr lang="en-US" b="1" dirty="0" smtClean="0">
              <a:solidFill>
                <a:srgbClr val="FFFF00"/>
              </a:solidFill>
              <a:latin typeface="Castellar" pitchFamily="18" charset="0"/>
            </a:endParaRPr>
          </a:p>
        </p:txBody>
      </p:sp>
      <p:sp>
        <p:nvSpPr>
          <p:cNvPr id="9219" name="Content Placeholder 2"/>
          <p:cNvSpPr>
            <a:spLocks noGrp="1"/>
          </p:cNvSpPr>
          <p:nvPr>
            <p:ph idx="1"/>
          </p:nvPr>
        </p:nvSpPr>
        <p:spPr>
          <a:xfrm>
            <a:off x="228600" y="1600200"/>
            <a:ext cx="8610600" cy="4525963"/>
          </a:xfrm>
        </p:spPr>
        <p:txBody>
          <a:bodyPr/>
          <a:lstStyle/>
          <a:p>
            <a:r>
              <a:rPr lang="en-US" dirty="0" smtClean="0"/>
              <a:t>Spain expelled all Jews &amp; Muslims in 1492</a:t>
            </a:r>
          </a:p>
          <a:p>
            <a:r>
              <a:rPr lang="en-US" dirty="0" smtClean="0"/>
              <a:t>Spain crippled its own developing middle class</a:t>
            </a:r>
          </a:p>
          <a:p>
            <a:pPr marL="0" indent="0">
              <a:buNone/>
            </a:pPr>
            <a:endParaRPr lang="en-US" dirty="0" smtClean="0"/>
          </a:p>
        </p:txBody>
      </p:sp>
      <p:pic>
        <p:nvPicPr>
          <p:cNvPr id="9220" name="Picture 2"/>
          <p:cNvPicPr>
            <a:picLocks noChangeAspect="1" noChangeArrowheads="1"/>
          </p:cNvPicPr>
          <p:nvPr/>
        </p:nvPicPr>
        <p:blipFill>
          <a:blip r:embed="rId2"/>
          <a:srcRect/>
          <a:stretch>
            <a:fillRect/>
          </a:stretch>
        </p:blipFill>
        <p:spPr bwMode="auto">
          <a:xfrm>
            <a:off x="5943600" y="2895600"/>
            <a:ext cx="2612868" cy="3648075"/>
          </a:xfrm>
          <a:prstGeom prst="rect">
            <a:avLst/>
          </a:prstGeom>
          <a:noFill/>
          <a:ln w="9525">
            <a:noFill/>
            <a:miter lim="800000"/>
            <a:headEnd/>
            <a:tailEnd/>
          </a:ln>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2809875"/>
            <a:ext cx="51816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fade">
                                      <p:cBhvr>
                                        <p:cTn id="7" dur="500"/>
                                        <p:tgtEl>
                                          <p:spTgt spid="92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fade">
                                      <p:cBhvr>
                                        <p:cTn id="12" dur="500"/>
                                        <p:tgtEl>
                                          <p:spTgt spid="92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189</TotalTime>
  <Words>399</Words>
  <Application>Microsoft Office PowerPoint</Application>
  <PresentationFormat>On-screen Show (4:3)</PresentationFormat>
  <Paragraphs>51</Paragraphs>
  <Slides>11</Slides>
  <Notes>4</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The Reconquista</vt:lpstr>
      <vt:lpstr>Crusades Recap</vt:lpstr>
      <vt:lpstr>Background of Reconquista</vt:lpstr>
      <vt:lpstr>What was the Reconquista?</vt:lpstr>
      <vt:lpstr>Visual Timeline of the Reconquista</vt:lpstr>
      <vt:lpstr>Okay, so Christians retook Spain. What happened next? </vt:lpstr>
      <vt:lpstr>Quote from “The Alhambra Decree” (1492) expelling Jews</vt:lpstr>
      <vt:lpstr>Quote on effect of Alhambra Edict (1492)</vt:lpstr>
      <vt:lpstr>What were the effects of the Reconquista?</vt:lpstr>
      <vt:lpstr>Which leads us to…</vt:lpstr>
      <vt:lpstr>The Spanish Inquisition</vt:lpstr>
    </vt:vector>
  </TitlesOfParts>
  <Company>CONTRAPTION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Reconquista</dc:title>
  <dc:creator>Wesley Banh</dc:creator>
  <cp:lastModifiedBy>Wesley</cp:lastModifiedBy>
  <cp:revision>15</cp:revision>
  <dcterms:created xsi:type="dcterms:W3CDTF">2011-02-27T19:57:47Z</dcterms:created>
  <dcterms:modified xsi:type="dcterms:W3CDTF">2012-01-30T04:24:39Z</dcterms:modified>
</cp:coreProperties>
</file>