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4"/>
  </p:handoutMasterIdLst>
  <p:sldIdLst>
    <p:sldId id="273" r:id="rId2"/>
    <p:sldId id="260" r:id="rId3"/>
    <p:sldId id="274" r:id="rId4"/>
    <p:sldId id="261" r:id="rId5"/>
    <p:sldId id="265" r:id="rId6"/>
    <p:sldId id="275" r:id="rId7"/>
    <p:sldId id="263" r:id="rId8"/>
    <p:sldId id="264" r:id="rId9"/>
    <p:sldId id="277" r:id="rId10"/>
    <p:sldId id="268" r:id="rId11"/>
    <p:sldId id="269" r:id="rId12"/>
    <p:sldId id="271" r:id="rId13"/>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1435" y="-8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CFE4354E-758D-47A2-B4A0-30017818899E}" type="datetimeFigureOut">
              <a:rPr lang="en-US" smtClean="0"/>
              <a:pPr/>
              <a:t>3/4/2012</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FF263A2C-370F-42B6-924F-84281D1B1A4C}" type="slidenum">
              <a:rPr lang="en-US" smtClean="0"/>
              <a:pPr/>
              <a:t>‹#›</a:t>
            </a:fld>
            <a:endParaRPr lang="en-US"/>
          </a:p>
        </p:txBody>
      </p:sp>
    </p:spTree>
    <p:extLst>
      <p:ext uri="{BB962C8B-B14F-4D97-AF65-F5344CB8AC3E}">
        <p14:creationId xmlns:p14="http://schemas.microsoft.com/office/powerpoint/2010/main" val="119868772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E08C5B-3BA4-4BF2-ABFD-1F4DECA57913}"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E08C5B-3BA4-4BF2-ABFD-1F4DECA57913}"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E08C5B-3BA4-4BF2-ABFD-1F4DECA57913}"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E08C5B-3BA4-4BF2-ABFD-1F4DECA57913}"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E08C5B-3BA4-4BF2-ABFD-1F4DECA57913}" type="datetimeFigureOut">
              <a:rPr lang="en-US" smtClean="0"/>
              <a:pPr/>
              <a:t>3/4/2012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E08C5B-3BA4-4BF2-ABFD-1F4DECA57913}" type="datetimeFigureOut">
              <a:rPr lang="en-US" smtClean="0"/>
              <a:pPr/>
              <a:t>3/4/2012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E08C5B-3BA4-4BF2-ABFD-1F4DECA57913}" type="datetimeFigureOut">
              <a:rPr lang="en-US" smtClean="0"/>
              <a:pPr/>
              <a:t>3/4/2012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E08C5B-3BA4-4BF2-ABFD-1F4DECA57913}" type="datetimeFigureOut">
              <a:rPr lang="en-US" smtClean="0"/>
              <a:pPr/>
              <a:t>3/4/2012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E08C5B-3BA4-4BF2-ABFD-1F4DECA57913}" type="datetimeFigureOut">
              <a:rPr lang="en-US" smtClean="0"/>
              <a:pPr/>
              <a:t>3/4/2012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E08C5B-3BA4-4BF2-ABFD-1F4DECA57913}" type="datetimeFigureOut">
              <a:rPr lang="en-US" smtClean="0"/>
              <a:pPr/>
              <a:t>3/4/2012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E08C5B-3BA4-4BF2-ABFD-1F4DECA57913}" type="datetimeFigureOut">
              <a:rPr lang="en-US" smtClean="0"/>
              <a:pPr/>
              <a:t>3/4/2012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A717BC-8D3D-4036-9C61-18E374D1E18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E08C5B-3BA4-4BF2-ABFD-1F4DECA57913}" type="datetimeFigureOut">
              <a:rPr lang="en-US" smtClean="0"/>
              <a:pPr/>
              <a:t>3/4/2012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A717BC-8D3D-4036-9C61-18E374D1E18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Leonardo da Vinci</a:t>
            </a:r>
            <a:endParaRPr lang="en-US" dirty="0"/>
          </a:p>
        </p:txBody>
      </p:sp>
      <p:sp>
        <p:nvSpPr>
          <p:cNvPr id="4" name="Content Placeholder 3"/>
          <p:cNvSpPr>
            <a:spLocks noGrp="1"/>
          </p:cNvSpPr>
          <p:nvPr>
            <p:ph sz="half" idx="1"/>
          </p:nvPr>
        </p:nvSpPr>
        <p:spPr>
          <a:xfrm>
            <a:off x="457200" y="1371600"/>
            <a:ext cx="8001000" cy="5029200"/>
          </a:xfrm>
        </p:spPr>
        <p:txBody>
          <a:bodyPr>
            <a:noAutofit/>
          </a:bodyPr>
          <a:lstStyle/>
          <a:p>
            <a:pPr marL="0" indent="0">
              <a:buNone/>
            </a:pPr>
            <a:r>
              <a:rPr lang="en-US" sz="1350" dirty="0"/>
              <a:t>Leonardo </a:t>
            </a:r>
            <a:r>
              <a:rPr lang="en-US" sz="1350" dirty="0" smtClean="0"/>
              <a:t>da Vinci </a:t>
            </a:r>
            <a:r>
              <a:rPr lang="en-US" sz="1350" dirty="0"/>
              <a:t>(April 15, 1452 – May 2, 1519, Old Style) was an Italian Renaissance </a:t>
            </a:r>
            <a:r>
              <a:rPr lang="en-US" sz="1350" dirty="0" smtClean="0"/>
              <a:t>scholar who dabbled in many trades – </a:t>
            </a:r>
            <a:r>
              <a:rPr lang="en-US" sz="1350" dirty="0"/>
              <a:t>painter, sculptor, architect, musician, scientist, mathematician, engineer, inventor, anatomist, geologist, cartographer, botanist, and </a:t>
            </a:r>
            <a:r>
              <a:rPr lang="en-US" sz="1350" dirty="0" smtClean="0"/>
              <a:t>writer. More than any other person of his day, Leonardo da Vinci embodied the ideas of Renaissance humanism and has often been described as the best example of a “Renaissance Man.” </a:t>
            </a:r>
            <a:r>
              <a:rPr lang="en-US" sz="1350" dirty="0"/>
              <a:t>He is widely considered to be one of the greatest painters of all time and perhaps the most diversely talented person ever to have lived</a:t>
            </a:r>
            <a:r>
              <a:rPr lang="en-US" sz="1350" dirty="0" smtClean="0"/>
              <a:t>.</a:t>
            </a:r>
          </a:p>
          <a:p>
            <a:pPr marL="0" indent="0">
              <a:buNone/>
            </a:pPr>
            <a:endParaRPr lang="en-US" sz="1350" dirty="0"/>
          </a:p>
          <a:p>
            <a:pPr marL="0" indent="0">
              <a:buNone/>
            </a:pPr>
            <a:r>
              <a:rPr lang="en-US" sz="1350" dirty="0"/>
              <a:t>Born </a:t>
            </a:r>
            <a:r>
              <a:rPr lang="en-US" sz="1350" dirty="0" smtClean="0"/>
              <a:t>in </a:t>
            </a:r>
            <a:r>
              <a:rPr lang="en-US" sz="1350" dirty="0"/>
              <a:t>Florence, Leonardo was educated in the studio of the renowned Florentine painter, Verrocchio. Much of his earlier working life was spent in the service of </a:t>
            </a:r>
            <a:r>
              <a:rPr lang="en-US" sz="1350" dirty="0" err="1"/>
              <a:t>Ludovico</a:t>
            </a:r>
            <a:r>
              <a:rPr lang="en-US" sz="1350" dirty="0"/>
              <a:t> </a:t>
            </a:r>
            <a:r>
              <a:rPr lang="en-US" sz="1350" dirty="0" err="1"/>
              <a:t>il</a:t>
            </a:r>
            <a:r>
              <a:rPr lang="en-US" sz="1350" dirty="0"/>
              <a:t> Moro in Milan. He later worked in Rome, Bologna and Venice, and he spent his last years in France at the home awarded him by </a:t>
            </a:r>
            <a:r>
              <a:rPr lang="en-US" sz="1350" dirty="0" smtClean="0"/>
              <a:t>King Francis </a:t>
            </a:r>
            <a:r>
              <a:rPr lang="en-US" sz="1350" dirty="0"/>
              <a:t>I.</a:t>
            </a:r>
          </a:p>
          <a:p>
            <a:pPr marL="0" indent="0">
              <a:buNone/>
            </a:pPr>
            <a:endParaRPr lang="en-US" sz="1350" dirty="0"/>
          </a:p>
          <a:p>
            <a:pPr marL="0" indent="0">
              <a:buNone/>
            </a:pPr>
            <a:r>
              <a:rPr lang="en-US" sz="1350" dirty="0"/>
              <a:t>Leonardo </a:t>
            </a:r>
            <a:r>
              <a:rPr lang="en-US" sz="1350" dirty="0" smtClean="0"/>
              <a:t>was primarily known for his work </a:t>
            </a:r>
            <a:r>
              <a:rPr lang="en-US" sz="1350" dirty="0"/>
              <a:t>as a painter. Among his works, the </a:t>
            </a:r>
            <a:r>
              <a:rPr lang="en-US" sz="1350" i="1" dirty="0"/>
              <a:t>Mona Lisa</a:t>
            </a:r>
            <a:r>
              <a:rPr lang="en-US" sz="1350" dirty="0"/>
              <a:t> is the most famous and most parodied portrait and </a:t>
            </a:r>
            <a:r>
              <a:rPr lang="en-US" sz="1350" i="1" dirty="0"/>
              <a:t>The Last Supper</a:t>
            </a:r>
            <a:r>
              <a:rPr lang="en-US" sz="1350" dirty="0"/>
              <a:t> the most reproduced religious painting of all </a:t>
            </a:r>
            <a:r>
              <a:rPr lang="en-US" sz="1350" dirty="0" smtClean="0"/>
              <a:t>time, while </a:t>
            </a:r>
            <a:r>
              <a:rPr lang="en-US" sz="1350" dirty="0"/>
              <a:t>Leonardo's drawing of the </a:t>
            </a:r>
            <a:r>
              <a:rPr lang="en-US" sz="1350" i="1" dirty="0"/>
              <a:t>Vitruvian Man</a:t>
            </a:r>
            <a:r>
              <a:rPr lang="en-US" sz="1350" dirty="0"/>
              <a:t> is </a:t>
            </a:r>
            <a:r>
              <a:rPr lang="en-US" sz="1350" dirty="0" smtClean="0"/>
              <a:t>arguably his most famous sketch. </a:t>
            </a:r>
            <a:r>
              <a:rPr lang="en-US" sz="1350" dirty="0"/>
              <a:t>Perhaps fifteen of his paintings survive, the small number because of his constant, and frequently disastrous, experimentation with new </a:t>
            </a:r>
            <a:r>
              <a:rPr lang="en-US" sz="1350" dirty="0" smtClean="0"/>
              <a:t>techniques. </a:t>
            </a:r>
            <a:r>
              <a:rPr lang="en-US" sz="1350" dirty="0"/>
              <a:t>Nevertheless, these few works, together with his notebooks, which contain drawings, scientific diagrams, and his thoughts on the nature of painting, compose a contribution to later generations of artists only </a:t>
            </a:r>
            <a:r>
              <a:rPr lang="en-US" sz="1350" dirty="0" smtClean="0"/>
              <a:t>rivaled </a:t>
            </a:r>
            <a:r>
              <a:rPr lang="en-US" sz="1350" dirty="0"/>
              <a:t>by that of his contemporary, Michelangelo.</a:t>
            </a:r>
          </a:p>
          <a:p>
            <a:pPr marL="0" indent="0">
              <a:buNone/>
            </a:pPr>
            <a:endParaRPr lang="en-US" sz="1350" dirty="0"/>
          </a:p>
          <a:p>
            <a:pPr marL="0" indent="0">
              <a:buNone/>
            </a:pPr>
            <a:r>
              <a:rPr lang="en-US" sz="1350" dirty="0" smtClean="0"/>
              <a:t>In addition to his work as a painter, Leonardo da Vinci is revered </a:t>
            </a:r>
            <a:r>
              <a:rPr lang="en-US" sz="1350" dirty="0"/>
              <a:t>for his technological ingenuity. </a:t>
            </a:r>
            <a:r>
              <a:rPr lang="en-US" sz="1350" dirty="0" smtClean="0"/>
              <a:t>His notebooks contain drawings and descriptions of </a:t>
            </a:r>
            <a:r>
              <a:rPr lang="en-US" sz="1350" dirty="0"/>
              <a:t>a helicopter, a tank, concentrated solar power, a calculator</a:t>
            </a:r>
            <a:r>
              <a:rPr lang="en-US" sz="1350" dirty="0" smtClean="0"/>
              <a:t>, </a:t>
            </a:r>
            <a:r>
              <a:rPr lang="en-US" sz="1350" dirty="0"/>
              <a:t>and he outlined </a:t>
            </a:r>
            <a:r>
              <a:rPr lang="en-US" sz="1350" dirty="0" smtClean="0"/>
              <a:t>a basic </a:t>
            </a:r>
            <a:r>
              <a:rPr lang="en-US" sz="1350" dirty="0"/>
              <a:t>theory of plate tectonics. </a:t>
            </a:r>
            <a:r>
              <a:rPr lang="en-US" sz="1350" dirty="0" smtClean="0"/>
              <a:t>He </a:t>
            </a:r>
            <a:r>
              <a:rPr lang="en-US" sz="1350" dirty="0"/>
              <a:t>made important discoveries in anatomy, civil engineering, optics, and hydrodynamics, but he did not publish his findings and they had no direct influence on later science</a:t>
            </a:r>
            <a:r>
              <a:rPr lang="en-US" sz="1350" dirty="0" smtClean="0"/>
              <a:t>.</a:t>
            </a:r>
            <a:endParaRPr lang="en-US" sz="1350" dirty="0" smtClean="0"/>
          </a:p>
        </p:txBody>
      </p:sp>
    </p:spTree>
    <p:extLst>
      <p:ext uri="{BB962C8B-B14F-4D97-AF65-F5344CB8AC3E}">
        <p14:creationId xmlns:p14="http://schemas.microsoft.com/office/powerpoint/2010/main" val="19046134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Brunelleschi</a:t>
            </a:r>
            <a:endParaRPr lang="en-US" dirty="0"/>
          </a:p>
        </p:txBody>
      </p:sp>
      <p:pic>
        <p:nvPicPr>
          <p:cNvPr id="4" name="Content Placeholder 3"/>
          <p:cNvPicPr>
            <a:picLocks noGrp="1" noChangeAspect="1" noChangeArrowheads="1"/>
          </p:cNvPicPr>
          <p:nvPr>
            <p:ph idx="1"/>
          </p:nvPr>
        </p:nvPicPr>
        <p:blipFill>
          <a:blip r:embed="rId2"/>
          <a:srcRect t="6667"/>
          <a:stretch>
            <a:fillRect/>
          </a:stretch>
        </p:blipFill>
        <p:spPr bwMode="auto">
          <a:xfrm>
            <a:off x="1160210" y="1447800"/>
            <a:ext cx="6916990" cy="51646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Lavinia</a:t>
            </a:r>
            <a:r>
              <a:rPr lang="en-US" dirty="0" smtClean="0"/>
              <a:t> Fontana</a:t>
            </a:r>
            <a:endParaRPr lang="en-US" dirty="0"/>
          </a:p>
        </p:txBody>
      </p:sp>
      <p:sp>
        <p:nvSpPr>
          <p:cNvPr id="4" name="Content Placeholder 3"/>
          <p:cNvSpPr>
            <a:spLocks noGrp="1"/>
          </p:cNvSpPr>
          <p:nvPr>
            <p:ph idx="1"/>
          </p:nvPr>
        </p:nvSpPr>
        <p:spPr/>
        <p:txBody>
          <a:bodyPr>
            <a:normAutofit fontScale="62500" lnSpcReduction="20000"/>
          </a:bodyPr>
          <a:lstStyle/>
          <a:p>
            <a:pPr marL="0" indent="0">
              <a:buNone/>
            </a:pPr>
            <a:r>
              <a:rPr lang="en-US" dirty="0" err="1"/>
              <a:t>Lavinia</a:t>
            </a:r>
            <a:r>
              <a:rPr lang="en-US" dirty="0"/>
              <a:t> Fontana (August 24, 1552 – August 11, 1614) was </a:t>
            </a:r>
            <a:r>
              <a:rPr lang="en-US" dirty="0" smtClean="0"/>
              <a:t>one of the first female painters in the Renaissance. Born in the city of </a:t>
            </a:r>
            <a:r>
              <a:rPr lang="en-US" dirty="0"/>
              <a:t>Bologna, </a:t>
            </a:r>
            <a:r>
              <a:rPr lang="en-US" dirty="0" smtClean="0"/>
              <a:t>she learned to paint from her father and was expected to continue the family business. Her earliest work was painted when she was 23 and while it has been lost, many of her other works survive to this day.</a:t>
            </a:r>
            <a:endParaRPr lang="en-US" dirty="0"/>
          </a:p>
          <a:p>
            <a:pPr marL="0" indent="0">
              <a:buNone/>
            </a:pPr>
            <a:endParaRPr lang="en-US" dirty="0"/>
          </a:p>
          <a:p>
            <a:pPr marL="0" indent="0">
              <a:buNone/>
            </a:pPr>
            <a:r>
              <a:rPr lang="en-US" dirty="0" smtClean="0"/>
              <a:t>Early </a:t>
            </a:r>
            <a:r>
              <a:rPr lang="en-US" dirty="0"/>
              <a:t>in her career, </a:t>
            </a:r>
            <a:r>
              <a:rPr lang="en-US" dirty="0" err="1" smtClean="0"/>
              <a:t>Lavinia</a:t>
            </a:r>
            <a:r>
              <a:rPr lang="en-US" dirty="0" smtClean="0"/>
              <a:t> </a:t>
            </a:r>
            <a:r>
              <a:rPr lang="en-US" dirty="0"/>
              <a:t>was most famous for painting upper-class residents of her native </a:t>
            </a:r>
            <a:r>
              <a:rPr lang="en-US" dirty="0" smtClean="0"/>
              <a:t>Bologna. Later on, she created </a:t>
            </a:r>
            <a:r>
              <a:rPr lang="en-US" dirty="0"/>
              <a:t>paintings of male and female nudes and large scale religious </a:t>
            </a:r>
            <a:r>
              <a:rPr lang="en-US" dirty="0" smtClean="0"/>
              <a:t>paintings. While </a:t>
            </a:r>
            <a:r>
              <a:rPr lang="en-US" dirty="0"/>
              <a:t>her youthful style was much like her father's, </a:t>
            </a:r>
            <a:r>
              <a:rPr lang="en-US" dirty="0" smtClean="0"/>
              <a:t>over time her style of painting changed. </a:t>
            </a:r>
            <a:r>
              <a:rPr lang="en-US" dirty="0"/>
              <a:t>There are over 100 works that are documented, but only 32 signed and dated works are known today. There are 25 more that can be attributed to her, making </a:t>
            </a:r>
            <a:r>
              <a:rPr lang="en-US" dirty="0" smtClean="0"/>
              <a:t>her body of work the largest </a:t>
            </a:r>
            <a:r>
              <a:rPr lang="en-US" dirty="0"/>
              <a:t>for any female artist prior to 1700. </a:t>
            </a:r>
          </a:p>
          <a:p>
            <a:pPr marL="0" indent="0">
              <a:buNone/>
            </a:pPr>
            <a:endParaRPr lang="en-US" dirty="0"/>
          </a:p>
          <a:p>
            <a:pPr marL="0" indent="0">
              <a:buNone/>
            </a:pPr>
            <a:r>
              <a:rPr lang="en-US" dirty="0" smtClean="0"/>
              <a:t>She </a:t>
            </a:r>
            <a:r>
              <a:rPr lang="en-US" dirty="0"/>
              <a:t>was elected into the </a:t>
            </a:r>
            <a:r>
              <a:rPr lang="en-US" dirty="0" err="1"/>
              <a:t>Accademia</a:t>
            </a:r>
            <a:r>
              <a:rPr lang="en-US" dirty="0"/>
              <a:t> di San Luca of </a:t>
            </a:r>
            <a:r>
              <a:rPr lang="en-US" dirty="0" smtClean="0"/>
              <a:t>Rome (an association of artists in Rome), </a:t>
            </a:r>
            <a:r>
              <a:rPr lang="en-US" dirty="0"/>
              <a:t>and died in that city on August 11, 1614</a:t>
            </a:r>
            <a:r>
              <a:rPr lang="en-US" dirty="0" smtClean="0"/>
              <a: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err="1" smtClean="0"/>
              <a:t>Lavinia</a:t>
            </a:r>
            <a:r>
              <a:rPr lang="en-US" dirty="0" smtClean="0"/>
              <a:t> Fontana</a:t>
            </a:r>
            <a:endParaRPr lang="en-US" dirty="0"/>
          </a:p>
        </p:txBody>
      </p:sp>
      <p:sp>
        <p:nvSpPr>
          <p:cNvPr id="5" name="TextBox 4"/>
          <p:cNvSpPr txBox="1"/>
          <p:nvPr/>
        </p:nvSpPr>
        <p:spPr>
          <a:xfrm>
            <a:off x="76200" y="4942582"/>
            <a:ext cx="3581400" cy="1077218"/>
          </a:xfrm>
          <a:prstGeom prst="rect">
            <a:avLst/>
          </a:prstGeom>
          <a:noFill/>
        </p:spPr>
        <p:txBody>
          <a:bodyPr wrap="square" rtlCol="0">
            <a:spAutoFit/>
          </a:bodyPr>
          <a:lstStyle/>
          <a:p>
            <a:r>
              <a:rPr lang="en-US" sz="3200" b="1" dirty="0" smtClean="0"/>
              <a:t>“</a:t>
            </a:r>
            <a:r>
              <a:rPr lang="en-US" sz="3200" b="1" i="1" dirty="0" smtClean="0"/>
              <a:t>Self-Portrait at the Clavichord</a:t>
            </a:r>
            <a:r>
              <a:rPr lang="en-US" sz="3200" b="1" dirty="0" smtClean="0"/>
              <a:t>”</a:t>
            </a:r>
            <a:endParaRPr lang="en-US" sz="32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52506"/>
            <a:ext cx="3048000" cy="3490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900" y="1905000"/>
            <a:ext cx="5267325"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081462" y="1226938"/>
            <a:ext cx="4648200" cy="584775"/>
          </a:xfrm>
          <a:prstGeom prst="rect">
            <a:avLst/>
          </a:prstGeom>
          <a:noFill/>
        </p:spPr>
        <p:txBody>
          <a:bodyPr wrap="square" rtlCol="0">
            <a:spAutoFit/>
          </a:bodyPr>
          <a:lstStyle/>
          <a:p>
            <a:r>
              <a:rPr lang="en-US" sz="3200" b="1" dirty="0" smtClean="0"/>
              <a:t>“</a:t>
            </a:r>
            <a:r>
              <a:rPr lang="en-US" sz="3200" b="1" i="1" dirty="0" smtClean="0"/>
              <a:t>Newborn Baby in a Crib</a:t>
            </a:r>
            <a:r>
              <a:rPr lang="en-US" sz="3200" b="1" dirty="0" smtClean="0"/>
              <a:t>”</a:t>
            </a:r>
            <a:endParaRPr lang="en-US" sz="32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Leonardo da Vinci</a:t>
            </a:r>
            <a:endParaRPr lang="en-US" dirty="0"/>
          </a:p>
        </p:txBody>
      </p:sp>
      <p:pic>
        <p:nvPicPr>
          <p:cNvPr id="6" name="Content Placeholder 5" descr="Da Vinci - Last Supper.jpg"/>
          <p:cNvPicPr>
            <a:picLocks noGrp="1" noChangeAspect="1"/>
          </p:cNvPicPr>
          <p:nvPr>
            <p:ph idx="1"/>
          </p:nvPr>
        </p:nvPicPr>
        <p:blipFill>
          <a:blip r:embed="rId2"/>
          <a:stretch>
            <a:fillRect/>
          </a:stretch>
        </p:blipFill>
        <p:spPr>
          <a:xfrm>
            <a:off x="76200" y="3670013"/>
            <a:ext cx="4876800" cy="2487168"/>
          </a:xfrm>
        </p:spPr>
      </p:pic>
      <p:sp>
        <p:nvSpPr>
          <p:cNvPr id="8" name="TextBox 7"/>
          <p:cNvSpPr txBox="1"/>
          <p:nvPr/>
        </p:nvSpPr>
        <p:spPr>
          <a:xfrm>
            <a:off x="533400" y="6273225"/>
            <a:ext cx="3962400" cy="584775"/>
          </a:xfrm>
          <a:prstGeom prst="rect">
            <a:avLst/>
          </a:prstGeom>
          <a:noFill/>
        </p:spPr>
        <p:txBody>
          <a:bodyPr wrap="square" rtlCol="0">
            <a:spAutoFit/>
          </a:bodyPr>
          <a:lstStyle/>
          <a:p>
            <a:pPr algn="ctr"/>
            <a:r>
              <a:rPr lang="en-US" sz="3200" b="1" dirty="0" smtClean="0"/>
              <a:t>“</a:t>
            </a:r>
            <a:r>
              <a:rPr lang="en-US" sz="3200" b="1" i="1" dirty="0" smtClean="0"/>
              <a:t>The Last Supper</a:t>
            </a:r>
            <a:r>
              <a:rPr lang="en-US" sz="3200" b="1" dirty="0" smtClean="0"/>
              <a:t>”</a:t>
            </a:r>
            <a:endParaRPr lang="en-US" sz="3200" b="1" dirty="0"/>
          </a:p>
        </p:txBody>
      </p:sp>
      <p:pic>
        <p:nvPicPr>
          <p:cNvPr id="9" name="Content Placeholder 5" descr="Da Vinci - Mona Lisa.jpg"/>
          <p:cNvPicPr>
            <a:picLocks noChangeAspect="1"/>
          </p:cNvPicPr>
          <p:nvPr/>
        </p:nvPicPr>
        <p:blipFill>
          <a:blip r:embed="rId3"/>
          <a:stretch>
            <a:fillRect/>
          </a:stretch>
        </p:blipFill>
        <p:spPr>
          <a:xfrm>
            <a:off x="6246368" y="1143000"/>
            <a:ext cx="2745232" cy="4267200"/>
          </a:xfrm>
          <a:prstGeom prst="rect">
            <a:avLst/>
          </a:prstGeom>
        </p:spPr>
      </p:pic>
      <p:sp>
        <p:nvSpPr>
          <p:cNvPr id="10" name="TextBox 9"/>
          <p:cNvSpPr txBox="1"/>
          <p:nvPr/>
        </p:nvSpPr>
        <p:spPr>
          <a:xfrm>
            <a:off x="6247384" y="5410200"/>
            <a:ext cx="2744216" cy="584775"/>
          </a:xfrm>
          <a:prstGeom prst="rect">
            <a:avLst/>
          </a:prstGeom>
          <a:noFill/>
        </p:spPr>
        <p:txBody>
          <a:bodyPr wrap="square" rtlCol="0">
            <a:spAutoFit/>
          </a:bodyPr>
          <a:lstStyle/>
          <a:p>
            <a:pPr algn="ctr"/>
            <a:r>
              <a:rPr lang="en-US" sz="3200" b="1" dirty="0" smtClean="0"/>
              <a:t>“</a:t>
            </a:r>
            <a:r>
              <a:rPr lang="en-US" sz="3200" b="1" i="1" dirty="0" smtClean="0"/>
              <a:t>Mona Lisa</a:t>
            </a:r>
            <a:r>
              <a:rPr lang="en-US" sz="3200" b="1" dirty="0" smtClean="0"/>
              <a:t>”</a:t>
            </a:r>
            <a:endParaRPr lang="en-US" sz="3200" b="1"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52400"/>
            <a:ext cx="2286000"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2438400" y="2286000"/>
            <a:ext cx="2514600" cy="1077218"/>
          </a:xfrm>
          <a:prstGeom prst="rect">
            <a:avLst/>
          </a:prstGeom>
          <a:noFill/>
        </p:spPr>
        <p:txBody>
          <a:bodyPr wrap="square" rtlCol="0">
            <a:spAutoFit/>
          </a:bodyPr>
          <a:lstStyle/>
          <a:p>
            <a:pPr algn="ctr"/>
            <a:r>
              <a:rPr lang="en-US" sz="3200" b="1" dirty="0" smtClean="0">
                <a:sym typeface="Wingdings" pitchFamily="2" charset="2"/>
              </a:rPr>
              <a:t> </a:t>
            </a:r>
            <a:r>
              <a:rPr lang="en-US" sz="3200" b="1" dirty="0" smtClean="0"/>
              <a:t>“Vitruvian Man”</a:t>
            </a:r>
            <a:endParaRPr lang="en-US" sz="32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Michelangelo</a:t>
            </a:r>
            <a:endParaRPr lang="en-US" dirty="0"/>
          </a:p>
        </p:txBody>
      </p:sp>
      <p:sp>
        <p:nvSpPr>
          <p:cNvPr id="4" name="Content Placeholder 3"/>
          <p:cNvSpPr>
            <a:spLocks noGrp="1"/>
          </p:cNvSpPr>
          <p:nvPr>
            <p:ph idx="1"/>
          </p:nvPr>
        </p:nvSpPr>
        <p:spPr/>
        <p:txBody>
          <a:bodyPr>
            <a:normAutofit fontScale="40000" lnSpcReduction="20000"/>
          </a:bodyPr>
          <a:lstStyle/>
          <a:p>
            <a:pPr marL="0" indent="0">
              <a:buNone/>
            </a:pPr>
            <a:r>
              <a:rPr lang="en-US" dirty="0"/>
              <a:t>Michelangelo </a:t>
            </a:r>
            <a:r>
              <a:rPr lang="en-US" dirty="0" err="1" smtClean="0"/>
              <a:t>Buonarroti</a:t>
            </a:r>
            <a:r>
              <a:rPr lang="en-US" dirty="0" smtClean="0"/>
              <a:t> (6 </a:t>
            </a:r>
            <a:r>
              <a:rPr lang="en-US" dirty="0"/>
              <a:t>March 1475 – 18 February 1564</a:t>
            </a:r>
            <a:r>
              <a:rPr lang="en-US" dirty="0" smtClean="0"/>
              <a:t>) </a:t>
            </a:r>
            <a:r>
              <a:rPr lang="en-US" dirty="0"/>
              <a:t>was an Italian Renaissance sculptor, painter, architect, poet, and engineer who </a:t>
            </a:r>
            <a:r>
              <a:rPr lang="en-US" dirty="0" smtClean="0"/>
              <a:t>had a tremendous influence </a:t>
            </a:r>
            <a:r>
              <a:rPr lang="en-US" dirty="0"/>
              <a:t>on the development of Western art</a:t>
            </a:r>
            <a:r>
              <a:rPr lang="en-US" dirty="0" smtClean="0"/>
              <a:t>. </a:t>
            </a:r>
            <a:r>
              <a:rPr lang="en-US" dirty="0"/>
              <a:t>Despite </a:t>
            </a:r>
            <a:r>
              <a:rPr lang="en-US" dirty="0" smtClean="0"/>
              <a:t>attempting little outside of </a:t>
            </a:r>
            <a:r>
              <a:rPr lang="en-US" dirty="0"/>
              <a:t>the </a:t>
            </a:r>
            <a:r>
              <a:rPr lang="en-US" dirty="0" smtClean="0"/>
              <a:t>arts like Leonardo da Vinci, </a:t>
            </a:r>
            <a:r>
              <a:rPr lang="en-US" dirty="0"/>
              <a:t>his </a:t>
            </a:r>
            <a:r>
              <a:rPr lang="en-US" dirty="0" smtClean="0"/>
              <a:t>versatility and adaptability </a:t>
            </a:r>
            <a:r>
              <a:rPr lang="en-US" dirty="0"/>
              <a:t>in the disciplines he took up was </a:t>
            </a:r>
            <a:r>
              <a:rPr lang="en-US" dirty="0" smtClean="0"/>
              <a:t>so great </a:t>
            </a:r>
            <a:r>
              <a:rPr lang="en-US" dirty="0"/>
              <a:t>that he is often considered </a:t>
            </a:r>
            <a:r>
              <a:rPr lang="en-US" dirty="0" smtClean="0"/>
              <a:t>to be an example of an Italian </a:t>
            </a:r>
            <a:r>
              <a:rPr lang="en-US" dirty="0"/>
              <a:t>Renaissance man, along with fellow Italian Leonardo da Vinci.</a:t>
            </a:r>
          </a:p>
          <a:p>
            <a:pPr marL="0" indent="0">
              <a:buNone/>
            </a:pPr>
            <a:endParaRPr lang="en-US" dirty="0"/>
          </a:p>
          <a:p>
            <a:pPr marL="0" indent="0">
              <a:buNone/>
            </a:pPr>
            <a:r>
              <a:rPr lang="en-US" dirty="0"/>
              <a:t>Michelangelo was considered the greatest living artist in his lifetime, </a:t>
            </a:r>
            <a:r>
              <a:rPr lang="en-US" dirty="0" smtClean="0"/>
              <a:t>and a </a:t>
            </a:r>
            <a:r>
              <a:rPr lang="en-US" dirty="0"/>
              <a:t>number of his works in painting, sculpture, and architecture rank among the most famous in existence</a:t>
            </a:r>
            <a:r>
              <a:rPr lang="en-US" dirty="0" smtClean="0"/>
              <a:t>. </a:t>
            </a:r>
            <a:r>
              <a:rPr lang="en-US" dirty="0"/>
              <a:t>His output in every field during his long life was </a:t>
            </a:r>
            <a:r>
              <a:rPr lang="en-US" dirty="0" smtClean="0"/>
              <a:t>extraordinary; </a:t>
            </a:r>
            <a:r>
              <a:rPr lang="en-US" dirty="0"/>
              <a:t>when the sheer volume of correspondence, sketches, and reminiscences that survive is also taken into account, he is the best-documented artist of the 16th century. </a:t>
            </a:r>
            <a:r>
              <a:rPr lang="en-US" dirty="0" smtClean="0"/>
              <a:t>Preferring to work as a sculptor, two </a:t>
            </a:r>
            <a:r>
              <a:rPr lang="en-US" dirty="0"/>
              <a:t>of his best-known works, the </a:t>
            </a:r>
            <a:r>
              <a:rPr lang="en-US" i="1" dirty="0"/>
              <a:t>Pietà</a:t>
            </a:r>
            <a:r>
              <a:rPr lang="en-US" dirty="0"/>
              <a:t> and </a:t>
            </a:r>
            <a:r>
              <a:rPr lang="en-US" i="1" dirty="0"/>
              <a:t>David</a:t>
            </a:r>
            <a:r>
              <a:rPr lang="en-US" dirty="0"/>
              <a:t>, were </a:t>
            </a:r>
            <a:r>
              <a:rPr lang="en-US" dirty="0" smtClean="0"/>
              <a:t>sculpted from marble </a:t>
            </a:r>
            <a:r>
              <a:rPr lang="en-US" dirty="0"/>
              <a:t>before he turned thirty. Despite his low opinion of painting, Michelangelo also created two of the most influential works in fresco in the history of Western art: the scenes from Genesis on the ceiling and The Last Judgment on the altar wall of the </a:t>
            </a:r>
            <a:r>
              <a:rPr lang="en-US" u="sng" dirty="0"/>
              <a:t>Sistine Chapel</a:t>
            </a:r>
            <a:r>
              <a:rPr lang="en-US" dirty="0"/>
              <a:t> in Rome. </a:t>
            </a:r>
            <a:r>
              <a:rPr lang="en-US" dirty="0" smtClean="0"/>
              <a:t>In addition to his work as a painter and sculptor, Michelangelo was also an architect who helped plan and construct a number of buildings. </a:t>
            </a:r>
            <a:r>
              <a:rPr lang="en-US" dirty="0"/>
              <a:t>At 74 he succeeded Antonio da Sangallo the Younger as the architect of St. Peter's Basilica. Michelangelo transformed the plan, the western end being finished to Michelangelo's design, the dome being completed after his death with some modification.</a:t>
            </a:r>
          </a:p>
          <a:p>
            <a:pPr marL="0" indent="0">
              <a:buNone/>
            </a:pPr>
            <a:endParaRPr lang="en-US" dirty="0"/>
          </a:p>
          <a:p>
            <a:pPr marL="0" indent="0">
              <a:buNone/>
            </a:pPr>
            <a:r>
              <a:rPr lang="en-US" dirty="0"/>
              <a:t>In a demonstration of Michelangelo's unique standing, he was the first Western artist whose biography was published while he was alive</a:t>
            </a:r>
            <a:r>
              <a:rPr lang="en-US" dirty="0" smtClean="0"/>
              <a:t>. </a:t>
            </a:r>
            <a:r>
              <a:rPr lang="en-US" dirty="0"/>
              <a:t>Two biographies were published of him during his lifetime; one of them, by Giorgio Vasari, proposed that he was the pinnacle of all artistic achievement since the beginning of the Renaissance, a viewpoint that continued to have currency in art history for centuries. In his lifetime he was also often called Il </a:t>
            </a:r>
            <a:r>
              <a:rPr lang="en-US" dirty="0" err="1"/>
              <a:t>Divino</a:t>
            </a:r>
            <a:r>
              <a:rPr lang="en-US" dirty="0"/>
              <a:t> ("the divine one</a:t>
            </a:r>
            <a:r>
              <a:rPr lang="en-US" dirty="0" smtClean="0"/>
              <a:t>"). </a:t>
            </a:r>
            <a:r>
              <a:rPr lang="en-US" dirty="0"/>
              <a:t>One of the qualities most admired by his contemporaries was his </a:t>
            </a:r>
            <a:r>
              <a:rPr lang="en-US" dirty="0" err="1"/>
              <a:t>terribilità</a:t>
            </a:r>
            <a:r>
              <a:rPr lang="en-US" dirty="0"/>
              <a:t>, a sense of awe-inspiring grandeur, and it was the attempts of subsequent artists to imitate Michelangelo's impassioned and highly personal style that resulted in Mannerism, the next major movement in Western art after the High Renaissance.</a:t>
            </a:r>
            <a:endParaRPr lang="en-US" dirty="0" smtClean="0"/>
          </a:p>
        </p:txBody>
      </p:sp>
    </p:spTree>
    <p:extLst>
      <p:ext uri="{BB962C8B-B14F-4D97-AF65-F5344CB8AC3E}">
        <p14:creationId xmlns:p14="http://schemas.microsoft.com/office/powerpoint/2010/main" val="36388844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Michelangelo</a:t>
            </a:r>
            <a:endParaRPr lang="en-US" dirty="0"/>
          </a:p>
        </p:txBody>
      </p:sp>
      <p:pic>
        <p:nvPicPr>
          <p:cNvPr id="6" name="Content Placeholder 5" descr="Michelangelo - David.jpg"/>
          <p:cNvPicPr>
            <a:picLocks noGrp="1" noChangeAspect="1"/>
          </p:cNvPicPr>
          <p:nvPr>
            <p:ph sz="half" idx="2"/>
          </p:nvPr>
        </p:nvPicPr>
        <p:blipFill>
          <a:blip r:embed="rId2"/>
          <a:stretch>
            <a:fillRect/>
          </a:stretch>
        </p:blipFill>
        <p:spPr>
          <a:xfrm>
            <a:off x="6281360" y="1197547"/>
            <a:ext cx="2710240" cy="3984054"/>
          </a:xfrm>
        </p:spPr>
      </p:pic>
      <p:sp>
        <p:nvSpPr>
          <p:cNvPr id="7" name="TextBox 6"/>
          <p:cNvSpPr txBox="1"/>
          <p:nvPr/>
        </p:nvSpPr>
        <p:spPr>
          <a:xfrm>
            <a:off x="6400800" y="685800"/>
            <a:ext cx="2590800" cy="584775"/>
          </a:xfrm>
          <a:prstGeom prst="rect">
            <a:avLst/>
          </a:prstGeom>
          <a:noFill/>
        </p:spPr>
        <p:txBody>
          <a:bodyPr wrap="square" rtlCol="0">
            <a:spAutoFit/>
          </a:bodyPr>
          <a:lstStyle/>
          <a:p>
            <a:pPr algn="ctr"/>
            <a:r>
              <a:rPr lang="en-US" sz="3200" b="1" dirty="0" smtClean="0"/>
              <a:t>“</a:t>
            </a:r>
            <a:r>
              <a:rPr lang="en-US" sz="3200" b="1" i="1" dirty="0" smtClean="0"/>
              <a:t>David</a:t>
            </a:r>
            <a:r>
              <a:rPr lang="en-US" sz="3200" b="1" dirty="0" smtClean="0"/>
              <a:t>”</a:t>
            </a:r>
            <a:endParaRPr lang="en-US" sz="3200" b="1" dirty="0"/>
          </a:p>
        </p:txBody>
      </p:sp>
      <p:sp>
        <p:nvSpPr>
          <p:cNvPr id="9" name="TextBox 8"/>
          <p:cNvSpPr txBox="1"/>
          <p:nvPr/>
        </p:nvSpPr>
        <p:spPr>
          <a:xfrm>
            <a:off x="95249" y="3429000"/>
            <a:ext cx="3803991" cy="584775"/>
          </a:xfrm>
          <a:prstGeom prst="rect">
            <a:avLst/>
          </a:prstGeom>
          <a:noFill/>
        </p:spPr>
        <p:txBody>
          <a:bodyPr wrap="square" rtlCol="0">
            <a:spAutoFit/>
          </a:bodyPr>
          <a:lstStyle/>
          <a:p>
            <a:pPr algn="ctr"/>
            <a:r>
              <a:rPr lang="en-US" sz="3200" b="1" dirty="0" smtClean="0">
                <a:sym typeface="Wingdings" pitchFamily="2" charset="2"/>
              </a:rPr>
              <a:t>St. Peter’s Basilica</a:t>
            </a:r>
            <a:endParaRPr lang="en-US" sz="3200" b="1" dirty="0"/>
          </a:p>
        </p:txBody>
      </p:sp>
      <p:sp>
        <p:nvSpPr>
          <p:cNvPr id="10" name="TextBox 9"/>
          <p:cNvSpPr txBox="1"/>
          <p:nvPr/>
        </p:nvSpPr>
        <p:spPr>
          <a:xfrm>
            <a:off x="5030384" y="5743077"/>
            <a:ext cx="3732615" cy="954107"/>
          </a:xfrm>
          <a:prstGeom prst="rect">
            <a:avLst/>
          </a:prstGeom>
          <a:noFill/>
        </p:spPr>
        <p:txBody>
          <a:bodyPr wrap="square" rtlCol="0">
            <a:spAutoFit/>
          </a:bodyPr>
          <a:lstStyle/>
          <a:p>
            <a:r>
              <a:rPr lang="en-US" sz="2800" b="1" dirty="0" smtClean="0">
                <a:sym typeface="Wingdings" pitchFamily="2" charset="2"/>
              </a:rPr>
              <a:t> </a:t>
            </a:r>
            <a:r>
              <a:rPr lang="en-US" sz="2800" b="1" dirty="0" smtClean="0"/>
              <a:t>The </a:t>
            </a:r>
            <a:r>
              <a:rPr lang="en-US" sz="2800" b="1" dirty="0" smtClean="0"/>
              <a:t>Sistine </a:t>
            </a:r>
            <a:r>
              <a:rPr lang="en-US" sz="2800" b="1" dirty="0" smtClean="0"/>
              <a:t>Chapel: </a:t>
            </a:r>
          </a:p>
          <a:p>
            <a:r>
              <a:rPr lang="en-US" sz="2800" b="1" dirty="0" smtClean="0"/>
              <a:t>The Creation of Adam</a:t>
            </a:r>
            <a:endParaRPr lang="en-US" sz="2800" b="1"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4188934"/>
            <a:ext cx="4877985" cy="250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350" y="838200"/>
            <a:ext cx="3765891"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Raphael</a:t>
            </a:r>
            <a:endParaRPr lang="en-US" dirty="0"/>
          </a:p>
        </p:txBody>
      </p:sp>
      <p:sp>
        <p:nvSpPr>
          <p:cNvPr id="4" name="Content Placeholder 3"/>
          <p:cNvSpPr>
            <a:spLocks noGrp="1"/>
          </p:cNvSpPr>
          <p:nvPr>
            <p:ph idx="1"/>
          </p:nvPr>
        </p:nvSpPr>
        <p:spPr/>
        <p:txBody>
          <a:bodyPr>
            <a:normAutofit fontScale="62500" lnSpcReduction="20000"/>
          </a:bodyPr>
          <a:lstStyle/>
          <a:p>
            <a:pPr marL="0" indent="0">
              <a:buNone/>
            </a:pPr>
            <a:r>
              <a:rPr lang="en-US" dirty="0" smtClean="0"/>
              <a:t>Raphael (April </a:t>
            </a:r>
            <a:r>
              <a:rPr lang="en-US" dirty="0"/>
              <a:t>6 or March 28, 1483 – April 6, </a:t>
            </a:r>
            <a:r>
              <a:rPr lang="en-US" dirty="0" smtClean="0"/>
              <a:t>1520), also known as </a:t>
            </a:r>
            <a:r>
              <a:rPr lang="en-US" dirty="0" err="1"/>
              <a:t>Raffaello</a:t>
            </a:r>
            <a:r>
              <a:rPr lang="en-US" dirty="0"/>
              <a:t> </a:t>
            </a:r>
            <a:r>
              <a:rPr lang="en-US" dirty="0" err="1"/>
              <a:t>Sanzio</a:t>
            </a:r>
            <a:r>
              <a:rPr lang="en-US" dirty="0"/>
              <a:t> da </a:t>
            </a:r>
            <a:r>
              <a:rPr lang="en-US" dirty="0" err="1" smtClean="0"/>
              <a:t>Urbino</a:t>
            </a:r>
            <a:r>
              <a:rPr lang="en-US" dirty="0" smtClean="0"/>
              <a:t>, </a:t>
            </a:r>
            <a:r>
              <a:rPr lang="en-US" dirty="0"/>
              <a:t>was an Italian painter and architect of the High Renaissance. His work is </a:t>
            </a:r>
            <a:r>
              <a:rPr lang="en-US" dirty="0" smtClean="0"/>
              <a:t>admired by people for its clarity and ability to emphasize human greatness. </a:t>
            </a:r>
            <a:r>
              <a:rPr lang="en-US" dirty="0"/>
              <a:t>Together with Michelangelo and Leonardo da Vinci, he forms the traditional trinity of great masters of that period</a:t>
            </a:r>
            <a:r>
              <a:rPr lang="en-US" dirty="0" smtClean="0"/>
              <a:t>.</a:t>
            </a:r>
            <a:endParaRPr lang="en-US" dirty="0"/>
          </a:p>
          <a:p>
            <a:pPr marL="0" indent="0">
              <a:buNone/>
            </a:pPr>
            <a:endParaRPr lang="en-US" dirty="0"/>
          </a:p>
          <a:p>
            <a:pPr marL="0" indent="0">
              <a:buNone/>
            </a:pPr>
            <a:r>
              <a:rPr lang="en-US" dirty="0"/>
              <a:t>Raphael was enormously productive, running an unusually large workshop, and despite his death at 37, a large body of his work remains. Many of his works are found in the Apostolic Palace of The Vatican, where the frescoed Raphael Rooms were the central, and the largest, work of his career. The best known work is </a:t>
            </a:r>
            <a:r>
              <a:rPr lang="en-US" i="1" dirty="0"/>
              <a:t>The School of </a:t>
            </a:r>
            <a:r>
              <a:rPr lang="en-US" i="1" dirty="0" smtClean="0"/>
              <a:t>Athens</a:t>
            </a:r>
            <a:r>
              <a:rPr lang="en-US" dirty="0" smtClean="0"/>
              <a:t>. </a:t>
            </a:r>
            <a:r>
              <a:rPr lang="en-US" dirty="0"/>
              <a:t>After his early years in Rome much of his work was self-designed, but for the most part executed by the workshop from his </a:t>
            </a:r>
            <a:r>
              <a:rPr lang="en-US" dirty="0" smtClean="0"/>
              <a:t>drawings. Raphael </a:t>
            </a:r>
            <a:r>
              <a:rPr lang="en-US" dirty="0"/>
              <a:t>was extremely influential in his lifetime, though outside Rome his work was mostly known from his collaborative printmaking. After his death, the influence of his great rival Michelangelo was more widespread until the 18th and 19th centuries, when Raphael's more serene and harmonious qualities were again regarded as the highest models. </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Raphael</a:t>
            </a:r>
            <a:endParaRPr lang="en-US" dirty="0"/>
          </a:p>
        </p:txBody>
      </p:sp>
      <p:pic>
        <p:nvPicPr>
          <p:cNvPr id="2050" name="Picture 2"/>
          <p:cNvPicPr>
            <a:picLocks noGrp="1" noChangeAspect="1" noChangeArrowheads="1"/>
          </p:cNvPicPr>
          <p:nvPr>
            <p:ph sz="half" idx="2"/>
          </p:nvPr>
        </p:nvPicPr>
        <p:blipFill>
          <a:blip r:embed="rId2"/>
          <a:srcRect/>
          <a:stretch>
            <a:fillRect/>
          </a:stretch>
        </p:blipFill>
        <p:spPr bwMode="auto">
          <a:xfrm>
            <a:off x="5794889" y="1219200"/>
            <a:ext cx="3272911" cy="4876800"/>
          </a:xfrm>
          <a:prstGeom prst="rect">
            <a:avLst/>
          </a:prstGeom>
          <a:noFill/>
          <a:ln w="9525">
            <a:noFill/>
            <a:miter lim="800000"/>
            <a:headEnd/>
            <a:tailEnd/>
          </a:ln>
          <a:effectLst/>
        </p:spPr>
      </p:pic>
      <p:sp>
        <p:nvSpPr>
          <p:cNvPr id="7" name="TextBox 6"/>
          <p:cNvSpPr txBox="1"/>
          <p:nvPr/>
        </p:nvSpPr>
        <p:spPr>
          <a:xfrm>
            <a:off x="4953000" y="6172200"/>
            <a:ext cx="3962400" cy="523220"/>
          </a:xfrm>
          <a:prstGeom prst="rect">
            <a:avLst/>
          </a:prstGeom>
          <a:noFill/>
        </p:spPr>
        <p:txBody>
          <a:bodyPr wrap="square" rtlCol="0">
            <a:spAutoFit/>
          </a:bodyPr>
          <a:lstStyle/>
          <a:p>
            <a:pPr algn="ctr"/>
            <a:r>
              <a:rPr lang="en-US" sz="2800" b="1" dirty="0" smtClean="0"/>
              <a:t>“</a:t>
            </a:r>
            <a:r>
              <a:rPr lang="en-US" sz="2800" b="1" i="1" dirty="0" smtClean="0"/>
              <a:t>Wedding of the Virgin</a:t>
            </a:r>
            <a:r>
              <a:rPr lang="en-US" sz="2800" b="1" dirty="0" smtClean="0"/>
              <a:t>”</a:t>
            </a:r>
            <a:endParaRPr lang="en-US" sz="2800" b="1" dirty="0"/>
          </a:p>
        </p:txBody>
      </p:sp>
      <p:pic>
        <p:nvPicPr>
          <p:cNvPr id="8" name="Picture 2"/>
          <p:cNvPicPr>
            <a:picLocks noGrp="1" noChangeAspect="1" noChangeArrowheads="1"/>
          </p:cNvPicPr>
          <p:nvPr>
            <p:ph idx="1"/>
          </p:nvPr>
        </p:nvPicPr>
        <p:blipFill>
          <a:blip r:embed="rId3"/>
          <a:srcRect/>
          <a:stretch>
            <a:fillRect/>
          </a:stretch>
        </p:blipFill>
        <p:spPr bwMode="auto">
          <a:xfrm>
            <a:off x="35053" y="1219200"/>
            <a:ext cx="5527547" cy="4290464"/>
          </a:xfrm>
          <a:prstGeom prst="rect">
            <a:avLst/>
          </a:prstGeom>
          <a:noFill/>
          <a:ln w="9525">
            <a:noFill/>
            <a:miter lim="800000"/>
            <a:headEnd/>
            <a:tailEnd/>
          </a:ln>
          <a:effectLst/>
        </p:spPr>
      </p:pic>
      <p:sp>
        <p:nvSpPr>
          <p:cNvPr id="9" name="TextBox 8"/>
          <p:cNvSpPr txBox="1"/>
          <p:nvPr/>
        </p:nvSpPr>
        <p:spPr>
          <a:xfrm>
            <a:off x="838200" y="5486400"/>
            <a:ext cx="4038600" cy="584775"/>
          </a:xfrm>
          <a:prstGeom prst="rect">
            <a:avLst/>
          </a:prstGeom>
          <a:noFill/>
        </p:spPr>
        <p:txBody>
          <a:bodyPr wrap="square" rtlCol="0">
            <a:spAutoFit/>
          </a:bodyPr>
          <a:lstStyle/>
          <a:p>
            <a:pPr algn="ctr"/>
            <a:r>
              <a:rPr lang="en-US" sz="3200" b="1" dirty="0" smtClean="0"/>
              <a:t>“</a:t>
            </a:r>
            <a:r>
              <a:rPr lang="en-US" sz="3200" b="1" i="1" dirty="0" smtClean="0"/>
              <a:t>The School of Athens</a:t>
            </a:r>
            <a:r>
              <a:rPr lang="en-US" sz="3200" b="1" dirty="0" smtClean="0"/>
              <a:t>”</a:t>
            </a:r>
            <a:endParaRPr lang="en-US" sz="3200" b="1" dirty="0"/>
          </a:p>
        </p:txBody>
      </p:sp>
    </p:spTree>
    <p:extLst>
      <p:ext uri="{BB962C8B-B14F-4D97-AF65-F5344CB8AC3E}">
        <p14:creationId xmlns:p14="http://schemas.microsoft.com/office/powerpoint/2010/main" val="18166634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Donatello</a:t>
            </a:r>
            <a:endParaRPr lang="en-US" dirty="0"/>
          </a:p>
        </p:txBody>
      </p:sp>
      <p:sp>
        <p:nvSpPr>
          <p:cNvPr id="4" name="Content Placeholder 3"/>
          <p:cNvSpPr>
            <a:spLocks noGrp="1"/>
          </p:cNvSpPr>
          <p:nvPr>
            <p:ph idx="1"/>
          </p:nvPr>
        </p:nvSpPr>
        <p:spPr/>
        <p:txBody>
          <a:bodyPr>
            <a:normAutofit fontScale="70000" lnSpcReduction="20000"/>
          </a:bodyPr>
          <a:lstStyle/>
          <a:p>
            <a:pPr marL="0" indent="0">
              <a:buNone/>
            </a:pPr>
            <a:r>
              <a:rPr lang="en-US" dirty="0"/>
              <a:t>Donatello (circa 1386 – December 13, 1466), also known as </a:t>
            </a:r>
            <a:r>
              <a:rPr lang="en-US" dirty="0" err="1"/>
              <a:t>Donato</a:t>
            </a:r>
            <a:r>
              <a:rPr lang="en-US" dirty="0"/>
              <a:t> di </a:t>
            </a:r>
            <a:r>
              <a:rPr lang="en-US" dirty="0" err="1"/>
              <a:t>Niccolò</a:t>
            </a:r>
            <a:r>
              <a:rPr lang="en-US" dirty="0"/>
              <a:t> di </a:t>
            </a:r>
            <a:r>
              <a:rPr lang="en-US" dirty="0" err="1"/>
              <a:t>Betto</a:t>
            </a:r>
            <a:r>
              <a:rPr lang="en-US" dirty="0"/>
              <a:t> </a:t>
            </a:r>
            <a:r>
              <a:rPr lang="en-US" dirty="0" err="1"/>
              <a:t>Bardi</a:t>
            </a:r>
            <a:r>
              <a:rPr lang="en-US" dirty="0"/>
              <a:t>, was an early Renaissance Italian artist and sculptor from Florence. He is remembered for his work as a bronze sculptor and his work in bas-relief. Over the course of his life, Donatello created numerous bronze statues and bas-reliefs that mostly showed religious figures and scenes from the Bible. </a:t>
            </a:r>
          </a:p>
          <a:p>
            <a:pPr marL="0" indent="0">
              <a:buNone/>
            </a:pPr>
            <a:r>
              <a:rPr lang="en-US" dirty="0"/>
              <a:t> </a:t>
            </a:r>
          </a:p>
          <a:p>
            <a:pPr marL="0" indent="0">
              <a:buNone/>
            </a:pPr>
            <a:r>
              <a:rPr lang="en-US" dirty="0"/>
              <a:t>Donatello’s most famous sculpture is his bronze </a:t>
            </a:r>
            <a:r>
              <a:rPr lang="en-US" i="1" dirty="0"/>
              <a:t>David</a:t>
            </a:r>
            <a:r>
              <a:rPr lang="en-US" dirty="0"/>
              <a:t>, which he was commissioned to do by </a:t>
            </a:r>
            <a:r>
              <a:rPr lang="en-US" dirty="0" err="1"/>
              <a:t>Cosimo</a:t>
            </a:r>
            <a:r>
              <a:rPr lang="en-US" dirty="0"/>
              <a:t> de' Medici, the foremost art patron of his day. This is now Donatello's most famous work and at the time of its creation, it was the first known free-standing nude statue produced since ancient times. Conceived fully in the round, independent of any architectural surroundings, and largely representing an allegory of the civic virtues triumphing over brutality and irrationality, it was the first major work of Renaissance sculpture.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Donatello</a:t>
            </a:r>
            <a:endParaRPr lang="en-US" dirty="0"/>
          </a:p>
        </p:txBody>
      </p:sp>
      <p:pic>
        <p:nvPicPr>
          <p:cNvPr id="4" name="Picture 4"/>
          <p:cNvPicPr>
            <a:picLocks noGrp="1" noChangeAspect="1" noChangeArrowheads="1"/>
          </p:cNvPicPr>
          <p:nvPr>
            <p:ph idx="1"/>
          </p:nvPr>
        </p:nvPicPr>
        <p:blipFill>
          <a:blip r:embed="rId2">
            <a:lum contrast="30000"/>
          </a:blip>
          <a:srcRect/>
          <a:stretch>
            <a:fillRect/>
          </a:stretch>
        </p:blipFill>
        <p:spPr bwMode="auto">
          <a:xfrm>
            <a:off x="304800" y="1676400"/>
            <a:ext cx="5820833" cy="4191000"/>
          </a:xfrm>
          <a:prstGeom prst="rect">
            <a:avLst/>
          </a:prstGeom>
          <a:noFill/>
          <a:ln w="9525">
            <a:noFill/>
            <a:miter lim="800000"/>
            <a:headEnd/>
            <a:tailEnd/>
          </a:ln>
        </p:spPr>
      </p:pic>
      <p:sp>
        <p:nvSpPr>
          <p:cNvPr id="6" name="TextBox 5"/>
          <p:cNvSpPr txBox="1"/>
          <p:nvPr/>
        </p:nvSpPr>
        <p:spPr>
          <a:xfrm>
            <a:off x="1371600" y="5968425"/>
            <a:ext cx="7696200" cy="584775"/>
          </a:xfrm>
          <a:prstGeom prst="rect">
            <a:avLst/>
          </a:prstGeom>
          <a:noFill/>
        </p:spPr>
        <p:txBody>
          <a:bodyPr wrap="square" rtlCol="0">
            <a:spAutoFit/>
          </a:bodyPr>
          <a:lstStyle/>
          <a:p>
            <a:pPr algn="ctr"/>
            <a:r>
              <a:rPr lang="en-US" sz="3200" b="1" dirty="0" smtClean="0"/>
              <a:t>Bas-Relief 			 	“</a:t>
            </a:r>
            <a:r>
              <a:rPr lang="en-US" sz="3200" b="1" i="1" dirty="0" smtClean="0"/>
              <a:t>David</a:t>
            </a:r>
            <a:r>
              <a:rPr lang="en-US" sz="3200" b="1" dirty="0" smtClean="0"/>
              <a:t>”</a:t>
            </a:r>
            <a:endParaRPr lang="en-US" sz="3200" b="1" dirty="0"/>
          </a:p>
        </p:txBody>
      </p:sp>
      <p:pic>
        <p:nvPicPr>
          <p:cNvPr id="7" name="Content Placeholder 5" descr="Donatello - [Sissy] David.jpg"/>
          <p:cNvPicPr>
            <a:picLocks noChangeAspect="1"/>
          </p:cNvPicPr>
          <p:nvPr/>
        </p:nvPicPr>
        <p:blipFill>
          <a:blip r:embed="rId3"/>
          <a:srcRect l="14634" t="4537" r="7317"/>
          <a:stretch>
            <a:fillRect/>
          </a:stretch>
        </p:blipFill>
        <p:spPr>
          <a:xfrm>
            <a:off x="6400800" y="1219200"/>
            <a:ext cx="2438400" cy="4810433"/>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Brunelleschi</a:t>
            </a:r>
            <a:endParaRPr lang="en-US" dirty="0"/>
          </a:p>
        </p:txBody>
      </p:sp>
      <p:sp>
        <p:nvSpPr>
          <p:cNvPr id="4" name="Content Placeholder 3"/>
          <p:cNvSpPr>
            <a:spLocks noGrp="1"/>
          </p:cNvSpPr>
          <p:nvPr>
            <p:ph idx="1"/>
          </p:nvPr>
        </p:nvSpPr>
        <p:spPr/>
        <p:txBody>
          <a:bodyPr>
            <a:noAutofit/>
          </a:bodyPr>
          <a:lstStyle/>
          <a:p>
            <a:pPr marL="0" indent="0">
              <a:buNone/>
            </a:pPr>
            <a:r>
              <a:rPr lang="en-US" sz="1400" dirty="0" err="1"/>
              <a:t>Filippo</a:t>
            </a:r>
            <a:r>
              <a:rPr lang="en-US" sz="1400" dirty="0"/>
              <a:t> Brunelleschi </a:t>
            </a:r>
            <a:r>
              <a:rPr lang="en-US" sz="1400" dirty="0" smtClean="0"/>
              <a:t>(1377 </a:t>
            </a:r>
            <a:r>
              <a:rPr lang="en-US" sz="1400" dirty="0"/>
              <a:t>– April 15, 1446) was one of the </a:t>
            </a:r>
            <a:r>
              <a:rPr lang="en-US" sz="1400" dirty="0" smtClean="0"/>
              <a:t>greatest </a:t>
            </a:r>
            <a:r>
              <a:rPr lang="en-US" sz="1400" dirty="0"/>
              <a:t>architects and engineers of the Italian </a:t>
            </a:r>
            <a:r>
              <a:rPr lang="en-US" sz="1400" dirty="0" smtClean="0"/>
              <a:t>Renaissance who is best remembered for his </a:t>
            </a:r>
            <a:r>
              <a:rPr lang="en-US" sz="1400" dirty="0"/>
              <a:t>studies of linear perspective and engineering the dome of the Florence </a:t>
            </a:r>
            <a:r>
              <a:rPr lang="en-US" sz="1400" dirty="0" smtClean="0"/>
              <a:t>Cathedral. However, </a:t>
            </a:r>
            <a:r>
              <a:rPr lang="en-US" sz="1400" dirty="0"/>
              <a:t>his accomplishments also include other architectural works, sculpture, mathematics, engineering and even ship design. </a:t>
            </a:r>
          </a:p>
          <a:p>
            <a:pPr marL="0" indent="0">
              <a:buNone/>
            </a:pPr>
            <a:endParaRPr lang="en-US" sz="1400" dirty="0"/>
          </a:p>
          <a:p>
            <a:pPr marL="0" indent="0">
              <a:buNone/>
            </a:pPr>
            <a:r>
              <a:rPr lang="en-US" sz="1400" dirty="0" smtClean="0"/>
              <a:t>Brunelleschi’s most famous work is the construction of the dome of the Florence Cathedral. Santa </a:t>
            </a:r>
            <a:r>
              <a:rPr lang="en-US" sz="1400" dirty="0"/>
              <a:t>Maria del Fiore was the new cathedral of </a:t>
            </a:r>
            <a:r>
              <a:rPr lang="en-US" sz="1400" dirty="0" smtClean="0"/>
              <a:t>Florence </a:t>
            </a:r>
            <a:r>
              <a:rPr lang="en-US" sz="1400" dirty="0"/>
              <a:t>and </a:t>
            </a:r>
            <a:r>
              <a:rPr lang="en-US" sz="1400" dirty="0" smtClean="0"/>
              <a:t>no </a:t>
            </a:r>
            <a:r>
              <a:rPr lang="en-US" sz="1400" dirty="0"/>
              <a:t>one had any idea about how </a:t>
            </a:r>
            <a:r>
              <a:rPr lang="en-US" sz="1400" dirty="0" smtClean="0"/>
              <a:t>to build its dome since it was to be larger than anything that </a:t>
            </a:r>
            <a:r>
              <a:rPr lang="en-US" sz="1400" dirty="0"/>
              <a:t>had been built since </a:t>
            </a:r>
            <a:r>
              <a:rPr lang="en-US" sz="1400" dirty="0" smtClean="0"/>
              <a:t>the days of the Roman Empire. In </a:t>
            </a:r>
            <a:r>
              <a:rPr lang="en-US" sz="1400" dirty="0"/>
              <a:t>1419, </a:t>
            </a:r>
            <a:r>
              <a:rPr lang="en-US" sz="1400" dirty="0" smtClean="0"/>
              <a:t>the </a:t>
            </a:r>
            <a:r>
              <a:rPr lang="en-US" sz="1400" dirty="0"/>
              <a:t>wool merchants' </a:t>
            </a:r>
            <a:r>
              <a:rPr lang="en-US" sz="1400" dirty="0" smtClean="0"/>
              <a:t>guild </a:t>
            </a:r>
            <a:r>
              <a:rPr lang="en-US" sz="1400" dirty="0"/>
              <a:t>held a competition to solve the </a:t>
            </a:r>
            <a:r>
              <a:rPr lang="en-US" sz="1400" dirty="0" smtClean="0"/>
              <a:t>problem and Brunelleschi eventually won </a:t>
            </a:r>
            <a:r>
              <a:rPr lang="en-US" sz="1400" dirty="0"/>
              <a:t>the </a:t>
            </a:r>
            <a:r>
              <a:rPr lang="en-US" sz="1400" dirty="0" smtClean="0"/>
              <a:t>commission to design the dome.</a:t>
            </a:r>
            <a:endParaRPr lang="en-US" sz="1400" dirty="0"/>
          </a:p>
          <a:p>
            <a:pPr marL="0" indent="0">
              <a:buNone/>
            </a:pPr>
            <a:endParaRPr lang="en-US" sz="1400" dirty="0"/>
          </a:p>
          <a:p>
            <a:pPr marL="0" indent="0">
              <a:buNone/>
            </a:pPr>
            <a:r>
              <a:rPr lang="en-US" sz="1400" dirty="0" smtClean="0"/>
              <a:t>Brunelleschi would spend most of his life designing and building the dome. To complete it, Brunelleschi </a:t>
            </a:r>
            <a:r>
              <a:rPr lang="en-US" sz="1400" dirty="0"/>
              <a:t>used more than 4 million bricks in the construction of the </a:t>
            </a:r>
            <a:r>
              <a:rPr lang="en-US" sz="1400" dirty="0" smtClean="0"/>
              <a:t>dome and invented </a:t>
            </a:r>
            <a:r>
              <a:rPr lang="en-US" sz="1400" dirty="0"/>
              <a:t>a new hoisting machine for raising the </a:t>
            </a:r>
            <a:r>
              <a:rPr lang="en-US" sz="1400" dirty="0" smtClean="0"/>
              <a:t>materials </a:t>
            </a:r>
            <a:r>
              <a:rPr lang="en-US" sz="1400" dirty="0"/>
              <a:t>needed for the dome, a task no doubt inspired by </a:t>
            </a:r>
            <a:r>
              <a:rPr lang="en-US" sz="1400" dirty="0" smtClean="0"/>
              <a:t>republication of Vitruvius' De </a:t>
            </a:r>
            <a:r>
              <a:rPr lang="en-US" sz="1400" dirty="0" err="1" smtClean="0"/>
              <a:t>Architectura</a:t>
            </a:r>
            <a:r>
              <a:rPr lang="en-US" sz="1400" dirty="0" smtClean="0"/>
              <a:t>, which describes </a:t>
            </a:r>
            <a:r>
              <a:rPr lang="en-US" sz="1400" dirty="0"/>
              <a:t>Roman machines used in the first century AD to build large structures such as the Pantheon and the Baths of Diocletian, structures still standing which he would have seen for himself. He also issued one of the first patents for the hoist in an attempt to prevent theft of his ideas. </a:t>
            </a:r>
            <a:r>
              <a:rPr lang="en-US" sz="1400" dirty="0" smtClean="0"/>
              <a:t>Brunelleschi </a:t>
            </a:r>
            <a:r>
              <a:rPr lang="en-US" sz="1400" dirty="0"/>
              <a:t>kept his workers up in the building during their breaks and brought food and wine up to them. He felt the trip up and down the hundreds of stairs would exhaust them and reduce their productivity. In a further attempt to motivate the workers, he gave them diluted wine, similar to that given to pregnant women at the time</a:t>
            </a:r>
            <a:r>
              <a:rPr lang="en-US" sz="1400" dirty="0" smtClean="0"/>
              <a:t>.</a:t>
            </a:r>
          </a:p>
        </p:txBody>
      </p:sp>
    </p:spTree>
    <p:extLst>
      <p:ext uri="{BB962C8B-B14F-4D97-AF65-F5344CB8AC3E}">
        <p14:creationId xmlns:p14="http://schemas.microsoft.com/office/powerpoint/2010/main" val="33479501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882</TotalTime>
  <Words>1712</Words>
  <Application>Microsoft Office PowerPoint</Application>
  <PresentationFormat>On-screen Show (4:3)</PresentationFormat>
  <Paragraphs>52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Leonardo da Vinci</vt:lpstr>
      <vt:lpstr>Leonardo da Vinci</vt:lpstr>
      <vt:lpstr>Michelangelo</vt:lpstr>
      <vt:lpstr>Michelangelo</vt:lpstr>
      <vt:lpstr>Raphael</vt:lpstr>
      <vt:lpstr>Raphael</vt:lpstr>
      <vt:lpstr>Donatello</vt:lpstr>
      <vt:lpstr>Donatello</vt:lpstr>
      <vt:lpstr>Brunelleschi</vt:lpstr>
      <vt:lpstr>Brunelleschi</vt:lpstr>
      <vt:lpstr>Lavinia Fontana</vt:lpstr>
      <vt:lpstr>Lavinia Fontana</vt:lpstr>
    </vt:vector>
  </TitlesOfParts>
  <Company>CONTRAPTION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Medieval English Legal &amp; Constitutional Practices</dc:title>
  <dc:creator>Wesley Banh</dc:creator>
  <cp:lastModifiedBy>Wesley</cp:lastModifiedBy>
  <cp:revision>73</cp:revision>
  <dcterms:created xsi:type="dcterms:W3CDTF">2011-02-20T20:09:40Z</dcterms:created>
  <dcterms:modified xsi:type="dcterms:W3CDTF">2012-03-05T00:06:14Z</dcterms:modified>
</cp:coreProperties>
</file>