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64" r:id="rId4"/>
    <p:sldId id="265" r:id="rId5"/>
    <p:sldId id="258" r:id="rId6"/>
    <p:sldId id="260" r:id="rId7"/>
    <p:sldId id="261" r:id="rId8"/>
    <p:sldId id="262" r:id="rId9"/>
    <p:sldId id="263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E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041" autoAdjust="0"/>
  </p:normalViewPr>
  <p:slideViewPr>
    <p:cSldViewPr>
      <p:cViewPr varScale="1">
        <p:scale>
          <a:sx n="72" d="100"/>
          <a:sy n="72" d="100"/>
        </p:scale>
        <p:origin x="-1685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DDD29-9D8B-4548-A29E-77E3EB891DCC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359AA1-17E7-47F6-A978-8C9E6E7BBC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58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59AA1-17E7-47F6-A978-8C9E6E7BBC2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45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9C1F6774-3E7B-4DA6-BBF9-7421D9B1E8BB}" type="datetimeFigureOut">
              <a:rPr lang="en-US" smtClean="0"/>
              <a:t>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599027EC-CAC7-44EF-B168-8E50F7999C7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752600"/>
            <a:ext cx="6400800" cy="1402080"/>
          </a:xfrm>
          <a:noFill/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The Catholic Church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(7.6.8)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6002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Red: Copy exactly</a:t>
            </a:r>
          </a:p>
          <a:p>
            <a:r>
              <a:rPr lang="en-US" dirty="0">
                <a:solidFill>
                  <a:srgbClr val="FFFF00"/>
                </a:solidFill>
              </a:rPr>
              <a:t>Yellow: Write in own words</a:t>
            </a:r>
          </a:p>
          <a:p>
            <a:r>
              <a:rPr lang="en-US" dirty="0">
                <a:solidFill>
                  <a:srgbClr val="00B050"/>
                </a:solidFill>
              </a:rPr>
              <a:t>Green: Follow along &amp; discuss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88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6400800" cy="11430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00B050"/>
                </a:solidFill>
              </a:rPr>
              <a:t>So what’s the difference between “Catholic” &amp; “Christian”?</a:t>
            </a:r>
            <a:endParaRPr lang="en-US" sz="2400" dirty="0">
              <a:solidFill>
                <a:srgbClr val="00B050"/>
              </a:solidFill>
            </a:endParaRPr>
          </a:p>
        </p:txBody>
      </p:sp>
      <p:pic>
        <p:nvPicPr>
          <p:cNvPr id="6" name="Content Placeholder 3" descr="Christianity - Denominations flowchar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600" y="1371600"/>
            <a:ext cx="7086600" cy="5366696"/>
          </a:xfrm>
        </p:spPr>
      </p:pic>
      <p:pic>
        <p:nvPicPr>
          <p:cNvPr id="7" name="Picture 6" descr="00 Blank White Ppt siz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388755"/>
            <a:ext cx="7086600" cy="3352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00 Blank White Ppt siz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4265984"/>
            <a:ext cx="7086600" cy="25158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ight Brace 8"/>
          <p:cNvSpPr/>
          <p:nvPr/>
        </p:nvSpPr>
        <p:spPr>
          <a:xfrm>
            <a:off x="5486400" y="1676400"/>
            <a:ext cx="685800" cy="1752600"/>
          </a:xfrm>
          <a:prstGeom prst="rightBrace">
            <a:avLst/>
          </a:prstGeom>
          <a:ln>
            <a:solidFill>
              <a:srgbClr val="FF0000">
                <a:alpha val="50000"/>
              </a:srgb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172200" y="1981200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Christianity up until the Fall of Rome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219200" y="1828800"/>
            <a:ext cx="2057400" cy="1981200"/>
            <a:chOff x="1066800" y="1676400"/>
            <a:chExt cx="2057400" cy="1981200"/>
          </a:xfrm>
        </p:grpSpPr>
        <p:sp>
          <p:nvSpPr>
            <p:cNvPr id="17" name="TextBox 16"/>
            <p:cNvSpPr txBox="1"/>
            <p:nvPr/>
          </p:nvSpPr>
          <p:spPr>
            <a:xfrm>
              <a:off x="1066800" y="1676400"/>
              <a:ext cx="2057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</a:rPr>
                <a:t>Great Schism (~1000s A.D.)</a:t>
              </a:r>
              <a:endParaRPr lang="en-US" sz="24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2095500" y="2581364"/>
              <a:ext cx="0" cy="107623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52754" y="2581364"/>
            <a:ext cx="3604846" cy="1990636"/>
            <a:chOff x="52754" y="2581364"/>
            <a:chExt cx="3604846" cy="1990636"/>
          </a:xfrm>
        </p:grpSpPr>
        <p:grpSp>
          <p:nvGrpSpPr>
            <p:cNvPr id="15" name="Group 14"/>
            <p:cNvGrpSpPr/>
            <p:nvPr/>
          </p:nvGrpSpPr>
          <p:grpSpPr>
            <a:xfrm>
              <a:off x="52754" y="2581364"/>
              <a:ext cx="2057400" cy="1838236"/>
              <a:chOff x="1066800" y="1676400"/>
              <a:chExt cx="2057400" cy="1838236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1066800" y="1676400"/>
                <a:ext cx="2057400" cy="830997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FF0000"/>
                    </a:solidFill>
                  </a:rPr>
                  <a:t>Reformation (~1500s A.D.)</a:t>
                </a:r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>
                <a:off x="2095500" y="2581364"/>
                <a:ext cx="518746" cy="933272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" name="Straight Arrow Connector 19"/>
            <p:cNvCxnSpPr/>
            <p:nvPr/>
          </p:nvCxnSpPr>
          <p:spPr>
            <a:xfrm>
              <a:off x="1081454" y="3486328"/>
              <a:ext cx="2576146" cy="108567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128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6400800" cy="6858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50"/>
                </a:solidFill>
                <a:latin typeface="+mn-lt"/>
              </a:rPr>
              <a:t>Spread of Christianity</a:t>
            </a:r>
            <a:endParaRPr lang="en-US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89" y="995362"/>
            <a:ext cx="7553325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1600200" y="1371600"/>
            <a:ext cx="6553200" cy="4038600"/>
            <a:chOff x="1600200" y="1371600"/>
            <a:chExt cx="6553200" cy="4038600"/>
          </a:xfrm>
        </p:grpSpPr>
        <p:cxnSp>
          <p:nvCxnSpPr>
            <p:cNvPr id="5" name="Straight Arrow Connector 4"/>
            <p:cNvCxnSpPr/>
            <p:nvPr/>
          </p:nvCxnSpPr>
          <p:spPr>
            <a:xfrm flipH="1">
              <a:off x="6705600" y="2438400"/>
              <a:ext cx="228600" cy="29718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5638800" y="2438400"/>
              <a:ext cx="1295400" cy="22098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>
              <a:off x="3810000" y="2438400"/>
              <a:ext cx="3124200" cy="17526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H="1">
              <a:off x="3048000" y="2438400"/>
              <a:ext cx="3886200" cy="28194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H="1">
              <a:off x="1600200" y="2438400"/>
              <a:ext cx="5334000" cy="20574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flipH="1">
              <a:off x="2819400" y="2438400"/>
              <a:ext cx="4114800" cy="3810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/>
            <p:cNvSpPr/>
            <p:nvPr/>
          </p:nvSpPr>
          <p:spPr>
            <a:xfrm>
              <a:off x="5638800" y="1371600"/>
              <a:ext cx="2514600" cy="1066800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</a:rPr>
                <a:t>Areas that were Christian during Roman Empire</a:t>
              </a: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905000" y="1087244"/>
            <a:ext cx="5257800" cy="3256156"/>
            <a:chOff x="1905000" y="1087244"/>
            <a:chExt cx="5257800" cy="3256156"/>
          </a:xfrm>
        </p:grpSpPr>
        <p:cxnSp>
          <p:nvCxnSpPr>
            <p:cNvPr id="23" name="Straight Arrow Connector 22"/>
            <p:cNvCxnSpPr/>
            <p:nvPr/>
          </p:nvCxnSpPr>
          <p:spPr>
            <a:xfrm flipH="1">
              <a:off x="3657600" y="2133600"/>
              <a:ext cx="990600" cy="1181100"/>
            </a:xfrm>
            <a:prstGeom prst="straightConnector1">
              <a:avLst/>
            </a:prstGeom>
            <a:ln w="38100">
              <a:solidFill>
                <a:srgbClr val="FFAE1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H="1">
              <a:off x="1905000" y="2133600"/>
              <a:ext cx="2678151" cy="1709737"/>
            </a:xfrm>
            <a:prstGeom prst="straightConnector1">
              <a:avLst/>
            </a:prstGeom>
            <a:ln w="38100">
              <a:solidFill>
                <a:srgbClr val="FFAE1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H="1" flipV="1">
              <a:off x="1981200" y="1752600"/>
              <a:ext cx="2667000" cy="381000"/>
            </a:xfrm>
            <a:prstGeom prst="straightConnector1">
              <a:avLst/>
            </a:prstGeom>
            <a:ln w="38100">
              <a:solidFill>
                <a:srgbClr val="FFAE1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4648200" y="2133600"/>
              <a:ext cx="0" cy="2133600"/>
            </a:xfrm>
            <a:prstGeom prst="straightConnector1">
              <a:avLst/>
            </a:prstGeom>
            <a:ln w="38100">
              <a:solidFill>
                <a:srgbClr val="FFAE1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4648200" y="2133600"/>
              <a:ext cx="1295400" cy="2209800"/>
            </a:xfrm>
            <a:prstGeom prst="straightConnector1">
              <a:avLst/>
            </a:prstGeom>
            <a:ln w="38100">
              <a:solidFill>
                <a:srgbClr val="FFAE1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>
            <a:xfrm>
              <a:off x="4648200" y="1087244"/>
              <a:ext cx="2514600" cy="10668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</a:rPr>
                <a:t>Areas that were Christian after fall of Roman Empire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590801" y="962722"/>
            <a:ext cx="3352799" cy="1946817"/>
            <a:chOff x="2590801" y="962722"/>
            <a:chExt cx="3352799" cy="1946817"/>
          </a:xfrm>
        </p:grpSpPr>
        <p:cxnSp>
          <p:nvCxnSpPr>
            <p:cNvPr id="40" name="Straight Arrow Connector 39"/>
            <p:cNvCxnSpPr/>
            <p:nvPr/>
          </p:nvCxnSpPr>
          <p:spPr>
            <a:xfrm flipH="1">
              <a:off x="2590801" y="2029522"/>
              <a:ext cx="838199" cy="124522"/>
            </a:xfrm>
            <a:prstGeom prst="straightConnector1">
              <a:avLst/>
            </a:prstGeom>
            <a:ln w="38100">
              <a:solidFill>
                <a:schemeClr val="bg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>
              <a:off x="3429000" y="2029522"/>
              <a:ext cx="138461" cy="880017"/>
            </a:xfrm>
            <a:prstGeom prst="straightConnector1">
              <a:avLst/>
            </a:prstGeom>
            <a:ln w="38100">
              <a:solidFill>
                <a:schemeClr val="bg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3429000" y="962722"/>
              <a:ext cx="2514600" cy="106680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</a:rPr>
                <a:t>Areas that were Christian after the rest of W. Europe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23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6400800" cy="16002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+mn-lt"/>
              </a:rPr>
              <a:t>What helped Christianity spread Across Europe?</a:t>
            </a:r>
            <a:endParaRPr lang="en-US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ambria" pitchFamily="18" charset="0"/>
              </a:rPr>
              <a:t>Kings converted &amp; used Christianity as support for conquering new lands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ambria" pitchFamily="18" charset="0"/>
              </a:rPr>
              <a:t>Spread by traveling monks &amp; missionaries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ambria" pitchFamily="18" charset="0"/>
              </a:rPr>
              <a:t>Catholic Church as source of knowledge &amp; salvation among people after fall of Rome </a:t>
            </a:r>
            <a:endParaRPr lang="en-US" sz="2800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36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219200"/>
            <a:ext cx="6934200" cy="762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What was “The Clergy”?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09800"/>
            <a:ext cx="5029200" cy="35052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Clergy </a:t>
            </a:r>
            <a:r>
              <a:rPr lang="en-US" sz="2800" b="1" dirty="0" smtClean="0">
                <a:solidFill>
                  <a:schemeClr val="bg1"/>
                </a:solidFill>
                <a:sym typeface="Wingdings" pitchFamily="2" charset="2"/>
              </a:rPr>
              <a:t>= Church officials</a:t>
            </a:r>
            <a:endParaRPr lang="en-US" sz="36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r>
              <a:rPr lang="en-US" sz="2800" dirty="0" smtClean="0">
                <a:solidFill>
                  <a:schemeClr val="bg1"/>
                </a:solidFill>
                <a:sym typeface="Wingdings" pitchFamily="2" charset="2"/>
              </a:rPr>
              <a:t>Rules &amp; requirements: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sym typeface="Wingdings" pitchFamily="2" charset="2"/>
              </a:rPr>
              <a:t>Receive “Holy Orders”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  <a:sym typeface="Wingdings" pitchFamily="2" charset="2"/>
              </a:rPr>
              <a:t>Vow of celibacy (no marriage </a:t>
            </a:r>
            <a:br>
              <a:rPr lang="en-US" sz="2400" dirty="0" smtClean="0">
                <a:solidFill>
                  <a:schemeClr val="bg1"/>
                </a:solidFill>
                <a:sym typeface="Wingdings" pitchFamily="2" charset="2"/>
              </a:rPr>
            </a:br>
            <a:r>
              <a:rPr lang="en-US" sz="2400" dirty="0" smtClean="0">
                <a:solidFill>
                  <a:schemeClr val="bg1"/>
                </a:solidFill>
                <a:sym typeface="Wingdings" pitchFamily="2" charset="2"/>
              </a:rPr>
              <a:t>or sex)</a:t>
            </a:r>
          </a:p>
          <a:p>
            <a:pPr lvl="1"/>
            <a:r>
              <a:rPr lang="en-US" sz="2400" dirty="0" smtClean="0">
                <a:solidFill>
                  <a:schemeClr val="bg1"/>
                </a:solidFill>
              </a:rPr>
              <a:t>Know Latin (language of </a:t>
            </a:r>
            <a:br>
              <a:rPr lang="en-US" sz="2400" dirty="0" smtClean="0">
                <a:solidFill>
                  <a:schemeClr val="bg1"/>
                </a:solidFill>
              </a:rPr>
            </a:br>
            <a:r>
              <a:rPr lang="en-US" sz="2400" dirty="0" smtClean="0">
                <a:solidFill>
                  <a:schemeClr val="bg1"/>
                </a:solidFill>
              </a:rPr>
              <a:t>Catholic Church)</a:t>
            </a:r>
          </a:p>
        </p:txBody>
      </p:sp>
      <p:sp>
        <p:nvSpPr>
          <p:cNvPr id="4" name="Oval 3"/>
          <p:cNvSpPr/>
          <p:nvPr/>
        </p:nvSpPr>
        <p:spPr>
          <a:xfrm>
            <a:off x="685800" y="2133600"/>
            <a:ext cx="4876800" cy="9906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7796" r="6747"/>
          <a:stretch>
            <a:fillRect/>
          </a:stretch>
        </p:blipFill>
        <p:spPr bwMode="auto">
          <a:xfrm>
            <a:off x="5410200" y="2209800"/>
            <a:ext cx="2926970" cy="4053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2589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6400800" cy="14478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What Role did Church Officials play in Europe?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2285999"/>
            <a:ext cx="4038600" cy="3407395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chemeClr val="bg1"/>
                </a:solidFill>
                <a:latin typeface="Cambria" pitchFamily="18" charset="0"/>
              </a:rPr>
              <a:t>Taught people about Christianity</a:t>
            </a:r>
          </a:p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chemeClr val="bg1"/>
                </a:solidFill>
                <a:latin typeface="Cambria" pitchFamily="18" charset="0"/>
              </a:rPr>
              <a:t>Influenced politics, education, &amp; art in Medieval Europe (in addition to religion)</a:t>
            </a:r>
            <a:endParaRPr lang="en-US" sz="3200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3241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532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28600"/>
            <a:ext cx="6400800" cy="685800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Influence on Art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914400"/>
            <a:ext cx="7309714" cy="1371600"/>
          </a:xfrm>
          <a:solidFill>
            <a:schemeClr val="tx1"/>
          </a:solidFill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dirty="0" smtClean="0">
                <a:solidFill>
                  <a:schemeClr val="bg1"/>
                </a:solidFill>
                <a:latin typeface="Cambria" pitchFamily="18" charset="0"/>
              </a:rPr>
              <a:t>Most art in Medieval Europe was religious</a:t>
            </a:r>
          </a:p>
          <a:p>
            <a:pPr>
              <a:lnSpc>
                <a:spcPct val="120000"/>
              </a:lnSpc>
            </a:pPr>
            <a:r>
              <a:rPr lang="en-US" sz="2400" dirty="0" smtClean="0">
                <a:solidFill>
                  <a:schemeClr val="bg1"/>
                </a:solidFill>
                <a:latin typeface="Cambria" pitchFamily="18" charset="0"/>
              </a:rPr>
              <a:t>Catholic Church sponsored artists to create works showing people glory of God &amp; Christianity</a:t>
            </a:r>
            <a:endParaRPr lang="en-US" sz="2400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486" y="2286000"/>
            <a:ext cx="3347314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2"/>
          <a:stretch/>
        </p:blipFill>
        <p:spPr bwMode="auto">
          <a:xfrm>
            <a:off x="685800" y="2362200"/>
            <a:ext cx="3429000" cy="4209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0"/>
            <a:ext cx="5105400" cy="446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86000"/>
            <a:ext cx="4145848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12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914400" y="2209800"/>
            <a:ext cx="3505200" cy="3581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500" dirty="0" smtClean="0">
                <a:solidFill>
                  <a:schemeClr val="bg1"/>
                </a:solidFill>
                <a:latin typeface="Cambria" pitchFamily="18" charset="0"/>
              </a:rPr>
              <a:t>Only real source of education &amp; information in Medieval Europe</a:t>
            </a:r>
          </a:p>
          <a:p>
            <a:pPr>
              <a:lnSpc>
                <a:spcPct val="100000"/>
              </a:lnSpc>
            </a:pPr>
            <a:r>
              <a:rPr lang="en-US" sz="2500" dirty="0" smtClean="0">
                <a:solidFill>
                  <a:schemeClr val="bg1"/>
                </a:solidFill>
                <a:latin typeface="Cambria" pitchFamily="18" charset="0"/>
              </a:rPr>
              <a:t>Founded schools &amp; universities</a:t>
            </a:r>
          </a:p>
          <a:p>
            <a:pPr lvl="1"/>
            <a:r>
              <a:rPr lang="en-US" sz="2300" dirty="0" smtClean="0">
                <a:solidFill>
                  <a:schemeClr val="bg1"/>
                </a:solidFill>
                <a:latin typeface="Cambria" pitchFamily="18" charset="0"/>
              </a:rPr>
              <a:t>Thomas Aquinas (religious thinker)</a:t>
            </a:r>
            <a:endParaRPr lang="en-US" sz="2300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990600"/>
            <a:ext cx="6400800" cy="9906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Influence on Education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342006"/>
            <a:ext cx="4486275" cy="398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776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914400" y="2133600"/>
            <a:ext cx="7239000" cy="20574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US" sz="2800" dirty="0" smtClean="0">
                <a:solidFill>
                  <a:schemeClr val="bg1"/>
                </a:solidFill>
                <a:latin typeface="Cambria" pitchFamily="18" charset="0"/>
              </a:rPr>
              <a:t>Gave advice to kings &amp; nobles</a:t>
            </a:r>
          </a:p>
          <a:p>
            <a:pPr>
              <a:lnSpc>
                <a:spcPct val="110000"/>
              </a:lnSpc>
            </a:pPr>
            <a:r>
              <a:rPr lang="en-US" sz="2800" dirty="0" smtClean="0">
                <a:solidFill>
                  <a:schemeClr val="bg1"/>
                </a:solidFill>
                <a:latin typeface="Cambria" pitchFamily="18" charset="0"/>
              </a:rPr>
              <a:t>Church had a ‘love-hate’ relationship with rulers</a:t>
            </a:r>
          </a:p>
          <a:p>
            <a:pPr lvl="1">
              <a:lnSpc>
                <a:spcPct val="110000"/>
              </a:lnSpc>
            </a:pPr>
            <a:r>
              <a:rPr lang="en-US" sz="2600" dirty="0" smtClean="0">
                <a:solidFill>
                  <a:schemeClr val="bg1"/>
                </a:solidFill>
                <a:latin typeface="Cambria" pitchFamily="18" charset="0"/>
              </a:rPr>
              <a:t>Depending on the goals of the Church &amp; the goals of rulers, the two would cooperate or fight with each other</a:t>
            </a:r>
            <a:endParaRPr lang="en-US" sz="2600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Influence on Politics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4114800"/>
            <a:ext cx="1838325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114800"/>
            <a:ext cx="1828800" cy="2596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860" y="4476750"/>
            <a:ext cx="310614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ight Arrow 5"/>
          <p:cNvSpPr/>
          <p:nvPr/>
        </p:nvSpPr>
        <p:spPr>
          <a:xfrm rot="196875">
            <a:off x="2743200" y="5129566"/>
            <a:ext cx="838200" cy="4572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0640377">
            <a:off x="5476241" y="5133973"/>
            <a:ext cx="838200" cy="4572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21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219200"/>
            <a:ext cx="6400800" cy="22098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Summary: What was the Catholic Church’s Influence on Politics, Art, &amp; Education?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84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133</TotalTime>
  <Words>275</Words>
  <Application>Microsoft Office PowerPoint</Application>
  <PresentationFormat>On-screen Show (4:3)</PresentationFormat>
  <Paragraphs>38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Couture</vt:lpstr>
      <vt:lpstr>The Catholic Church (7.6.8)</vt:lpstr>
      <vt:lpstr>Spread of Christianity</vt:lpstr>
      <vt:lpstr>What helped Christianity spread Across Europe?</vt:lpstr>
      <vt:lpstr>What was “The Clergy”?</vt:lpstr>
      <vt:lpstr>What Role did Church Officials play in Europe?</vt:lpstr>
      <vt:lpstr>Influence on Art</vt:lpstr>
      <vt:lpstr>Influence on Education</vt:lpstr>
      <vt:lpstr>Influence on Politics</vt:lpstr>
      <vt:lpstr>Summary: What was the Catholic Church’s Influence on Politics, Art, &amp; Education?</vt:lpstr>
      <vt:lpstr>So what’s the difference between “Catholic” &amp; “Christian”?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Catholic Church (7.6.8)</dc:title>
  <dc:creator>Wesley</dc:creator>
  <cp:lastModifiedBy>Wesley</cp:lastModifiedBy>
  <cp:revision>12</cp:revision>
  <dcterms:created xsi:type="dcterms:W3CDTF">2012-01-16T23:19:50Z</dcterms:created>
  <dcterms:modified xsi:type="dcterms:W3CDTF">2012-01-17T03:56:05Z</dcterms:modified>
</cp:coreProperties>
</file>