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76" r:id="rId1"/>
  </p:sldMasterIdLst>
  <p:sldIdLst>
    <p:sldId id="257" r:id="rId2"/>
    <p:sldId id="271" r:id="rId3"/>
    <p:sldId id="270" r:id="rId4"/>
    <p:sldId id="260" r:id="rId5"/>
    <p:sldId id="275" r:id="rId6"/>
    <p:sldId id="276" r:id="rId7"/>
    <p:sldId id="278" r:id="rId8"/>
    <p:sldId id="279" r:id="rId9"/>
    <p:sldId id="280" r:id="rId10"/>
    <p:sldId id="277" r:id="rId11"/>
    <p:sldId id="281" r:id="rId12"/>
    <p:sldId id="28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3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-TextureFore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796303"/>
            <a:ext cx="7086600" cy="184785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6565"/>
            <a:ext cx="7086600" cy="1752600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423" y="6221506"/>
            <a:ext cx="2743200" cy="365125"/>
          </a:xfrm>
        </p:spPr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221506"/>
            <a:ext cx="2743200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5" y="3765177"/>
            <a:ext cx="7272338" cy="1098176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78013" y="777240"/>
            <a:ext cx="4294363" cy="2866913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9025" y="4867836"/>
            <a:ext cx="7272338" cy="126402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6588" y="609600"/>
            <a:ext cx="15240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9024" y="609600"/>
            <a:ext cx="5921376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92224"/>
            <a:ext cx="7086600" cy="1847088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3666744"/>
            <a:ext cx="7086600" cy="1755648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902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236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9024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2363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2363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729" y="381000"/>
            <a:ext cx="3429000" cy="1649506"/>
          </a:xfrm>
        </p:spPr>
        <p:txBody>
          <a:bodyPr anchor="b"/>
          <a:lstStyle>
            <a:lvl1pPr algn="ctr">
              <a:lnSpc>
                <a:spcPct val="1000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88" y="381000"/>
            <a:ext cx="3429000" cy="5745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4729" y="2057401"/>
            <a:ext cx="3429000" cy="3657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363" y="739588"/>
            <a:ext cx="3429000" cy="129038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88136" y="779929"/>
            <a:ext cx="3429000" cy="4935071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2363" y="2057400"/>
            <a:ext cx="3429000" cy="3657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801906"/>
            <a:ext cx="7272339" cy="4324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2187" y="6356350"/>
            <a:ext cx="24294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F02700-46FD-0E4D-A07C-9614557B53DF}" type="datetimeFigureOut">
              <a:rPr lang="en-US" smtClean="0"/>
              <a:pPr/>
              <a:t>11/2/11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0393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791E7BD-B1CE-8B4D-B0FD-DE67C11E1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</p:sldLayoutIdLst>
  <p:txStyles>
    <p:titleStyle>
      <a:lvl1pPr algn="ctr" defTabSz="914400" rtl="0" eaLnBrk="1" latinLnBrk="0" hangingPunct="1">
        <a:lnSpc>
          <a:spcPts val="5200"/>
        </a:lnSpc>
        <a:spcBef>
          <a:spcPct val="0"/>
        </a:spcBef>
        <a:buNone/>
        <a:defRPr sz="48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" pitchFamily="2" charset="2"/>
        <a:buChar char="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" pitchFamily="2" charset="2"/>
        <a:buChar char="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9570" y="872378"/>
            <a:ext cx="5134430" cy="1847850"/>
          </a:xfrm>
        </p:spPr>
        <p:txBody>
          <a:bodyPr/>
          <a:lstStyle/>
          <a:p>
            <a:r>
              <a:rPr lang="en-US" dirty="0" smtClean="0"/>
              <a:t>Feudal Japan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9570" y="3624838"/>
            <a:ext cx="4699001" cy="1752600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Take notes for </a:t>
            </a:r>
            <a:r>
              <a:rPr lang="en-US" sz="2800" b="1" u="sng" dirty="0" smtClean="0">
                <a:solidFill>
                  <a:srgbClr val="0000FF"/>
                </a:solidFill>
              </a:rPr>
              <a:t>BLUE headings</a:t>
            </a:r>
            <a:r>
              <a:rPr lang="en-US" sz="2800" dirty="0" smtClean="0">
                <a:solidFill>
                  <a:schemeClr val="tx1"/>
                </a:solidFill>
              </a:rPr>
              <a:t>, follow along &amp; discuss for everything else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299" y="1194360"/>
            <a:ext cx="3133271" cy="4183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FF"/>
                </a:solidFill>
              </a:rPr>
              <a:t>Oda</a:t>
            </a:r>
            <a:r>
              <a:rPr lang="en-US" dirty="0" smtClean="0">
                <a:solidFill>
                  <a:srgbClr val="0000FF"/>
                </a:solidFill>
              </a:rPr>
              <a:t> Nobunaga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045" y="4045856"/>
            <a:ext cx="4117978" cy="2685142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800" dirty="0" smtClean="0"/>
              <a:t>Daimyo who fought to unify most of </a:t>
            </a:r>
            <a:r>
              <a:rPr lang="en-US" sz="2800" dirty="0" smtClean="0"/>
              <a:t>Japan</a:t>
            </a:r>
          </a:p>
          <a:p>
            <a:pPr lvl="1"/>
            <a:r>
              <a:rPr lang="en-US" sz="2800" dirty="0" smtClean="0"/>
              <a:t>First to use guns in battle</a:t>
            </a:r>
          </a:p>
          <a:p>
            <a:pPr lvl="1"/>
            <a:r>
              <a:rPr lang="en-US" sz="2800" dirty="0" smtClean="0"/>
              <a:t>Captured Kyoto &amp; destroyed </a:t>
            </a:r>
            <a:r>
              <a:rPr lang="en-US" sz="2800" dirty="0" err="1" smtClean="0"/>
              <a:t>Ikko</a:t>
            </a:r>
            <a:r>
              <a:rPr lang="en-US" sz="2800" dirty="0" smtClean="0"/>
              <a:t> monks</a:t>
            </a:r>
          </a:p>
          <a:p>
            <a:endParaRPr lang="en-US" sz="28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t="167" b="-1479"/>
          <a:stretch>
            <a:fillRect/>
          </a:stretch>
        </p:blipFill>
        <p:spPr bwMode="auto">
          <a:xfrm>
            <a:off x="853164" y="1308100"/>
            <a:ext cx="3429000" cy="261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308" y="1271814"/>
            <a:ext cx="4625977" cy="33523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lum bright="-8000" contrast="15000"/>
          </a:blip>
          <a:stretch>
            <a:fillRect/>
          </a:stretch>
        </p:blipFill>
        <p:spPr>
          <a:xfrm>
            <a:off x="400045" y="-272"/>
            <a:ext cx="8599714" cy="685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657" y="1445256"/>
            <a:ext cx="3747040" cy="49766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-197081"/>
            <a:ext cx="7272339" cy="1339009"/>
          </a:xfrm>
        </p:spPr>
        <p:txBody>
          <a:bodyPr/>
          <a:lstStyle/>
          <a:p>
            <a:r>
              <a:rPr lang="en-US" dirty="0" err="1" smtClean="0">
                <a:solidFill>
                  <a:srgbClr val="0000FF"/>
                </a:solidFill>
              </a:rPr>
              <a:t>Toyotomi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Hideyoshi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5" y="1801906"/>
            <a:ext cx="3668984" cy="4324257"/>
          </a:xfrm>
        </p:spPr>
        <p:txBody>
          <a:bodyPr>
            <a:normAutofit/>
          </a:bodyPr>
          <a:lstStyle/>
          <a:p>
            <a:pPr marL="282575" lvl="1" indent="-282575">
              <a:spcBef>
                <a:spcPts val="2000"/>
              </a:spcBef>
            </a:pPr>
            <a:r>
              <a:rPr lang="en-US" sz="2800" dirty="0" smtClean="0"/>
              <a:t>Peasant who rose through the ranks &amp; became Nobunaga’s top </a:t>
            </a:r>
            <a:r>
              <a:rPr lang="en-US" sz="2800" dirty="0" smtClean="0"/>
              <a:t>general</a:t>
            </a:r>
          </a:p>
          <a:p>
            <a:r>
              <a:rPr lang="en-US" sz="2800" dirty="0" smtClean="0"/>
              <a:t>Finished reunifying Japan after Nobunaga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8680"/>
            <a:ext cx="9144000" cy="598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0000FF"/>
                </a:solidFill>
              </a:rPr>
              <a:t>Tokugawa </a:t>
            </a:r>
            <a:r>
              <a:rPr lang="en-US" dirty="0" err="1" smtClean="0">
                <a:solidFill>
                  <a:srgbClr val="0000FF"/>
                </a:solidFill>
              </a:rPr>
              <a:t>Ieyasu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5" y="1801906"/>
            <a:ext cx="3859793" cy="4324257"/>
          </a:xfrm>
        </p:spPr>
        <p:txBody>
          <a:bodyPr>
            <a:noAutofit/>
          </a:bodyPr>
          <a:lstStyle/>
          <a:p>
            <a:r>
              <a:rPr lang="en-US" sz="2600" dirty="0" smtClean="0"/>
              <a:t>Served under Nobunaga &amp; </a:t>
            </a:r>
            <a:r>
              <a:rPr lang="en-US" sz="2600" dirty="0" err="1" smtClean="0"/>
              <a:t>Hideyoshi</a:t>
            </a:r>
            <a:r>
              <a:rPr lang="en-US" sz="2600" dirty="0" smtClean="0"/>
              <a:t> before founding Tokugawa </a:t>
            </a:r>
            <a:r>
              <a:rPr lang="en-US" sz="2600" dirty="0" smtClean="0"/>
              <a:t>Shogunate</a:t>
            </a:r>
          </a:p>
          <a:p>
            <a:r>
              <a:rPr lang="en-US" sz="2600" dirty="0" smtClean="0"/>
              <a:t>Kept </a:t>
            </a:r>
            <a:r>
              <a:rPr lang="en-US" sz="2600" dirty="0" smtClean="0"/>
              <a:t>a </a:t>
            </a:r>
            <a:r>
              <a:rPr lang="en-US" sz="2600" b="1" dirty="0" smtClean="0">
                <a:solidFill>
                  <a:srgbClr val="FF0000"/>
                </a:solidFill>
              </a:rPr>
              <a:t>strict social order</a:t>
            </a:r>
            <a:r>
              <a:rPr lang="en-US" sz="2600" dirty="0" smtClean="0"/>
              <a:t> to preserve a traditional society</a:t>
            </a:r>
          </a:p>
          <a:p>
            <a:r>
              <a:rPr lang="en-US" sz="2600" dirty="0" smtClean="0"/>
              <a:t>Persecuted Christians</a:t>
            </a:r>
            <a:r>
              <a:rPr lang="en-US" sz="2600" dirty="0" smtClean="0"/>
              <a:t> &amp; banned </a:t>
            </a:r>
            <a:r>
              <a:rPr lang="en-US" sz="2600" dirty="0" smtClean="0"/>
              <a:t>trade with Europeans</a:t>
            </a:r>
            <a:r>
              <a:rPr lang="en-US" sz="2600" dirty="0" smtClean="0"/>
              <a:t> </a:t>
            </a:r>
            <a:endParaRPr lang="en-US" sz="26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7525" y="274637"/>
            <a:ext cx="2781300" cy="2921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818" y="3044279"/>
            <a:ext cx="3900007" cy="3494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Early Japan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Hunter-gatherers </a:t>
            </a:r>
            <a:r>
              <a:rPr lang="en-US" sz="2800" dirty="0" err="1" smtClean="0">
                <a:sym typeface="Wingdings"/>
              </a:rPr>
              <a:t></a:t>
            </a:r>
            <a:r>
              <a:rPr lang="en-US" sz="2800" dirty="0" smtClean="0">
                <a:sym typeface="Wingdings"/>
              </a:rPr>
              <a:t> Settled farmers</a:t>
            </a:r>
            <a:endParaRPr lang="en-US" sz="2800" dirty="0" smtClean="0"/>
          </a:p>
          <a:p>
            <a:r>
              <a:rPr lang="en-US" sz="2800" dirty="0" smtClean="0"/>
              <a:t>Influences from China &amp; Korea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533019"/>
            <a:ext cx="3889715" cy="25931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348" y="3533019"/>
            <a:ext cx="3989452" cy="2593144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4055023" y="4540369"/>
            <a:ext cx="1284649" cy="686164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13646"/>
            <a:ext cx="9144000" cy="5244354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06447" y="1704361"/>
            <a:ext cx="8636658" cy="5026640"/>
            <a:chOff x="106767" y="1613646"/>
            <a:chExt cx="8636658" cy="5026640"/>
          </a:xfrm>
        </p:grpSpPr>
        <p:sp>
          <p:nvSpPr>
            <p:cNvPr id="13" name="Oval 12"/>
            <p:cNvSpPr/>
            <p:nvPr/>
          </p:nvSpPr>
          <p:spPr>
            <a:xfrm>
              <a:off x="106767" y="1613646"/>
              <a:ext cx="4240148" cy="502664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/>
                <a:t>China</a:t>
              </a:r>
              <a:endParaRPr lang="en-US" sz="4400" dirty="0"/>
            </a:p>
          </p:txBody>
        </p:sp>
        <p:sp>
          <p:nvSpPr>
            <p:cNvPr id="14" name="Oval 13"/>
            <p:cNvSpPr/>
            <p:nvPr/>
          </p:nvSpPr>
          <p:spPr>
            <a:xfrm rot="1920298">
              <a:off x="3128227" y="2779930"/>
              <a:ext cx="2437378" cy="1506179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/>
                <a:t>Korea</a:t>
              </a:r>
              <a:endParaRPr lang="en-US" sz="4400" dirty="0"/>
            </a:p>
          </p:txBody>
        </p:sp>
        <p:sp>
          <p:nvSpPr>
            <p:cNvPr id="15" name="Oval 14"/>
            <p:cNvSpPr/>
            <p:nvPr/>
          </p:nvSpPr>
          <p:spPr>
            <a:xfrm rot="19138022">
              <a:off x="6306047" y="4736769"/>
              <a:ext cx="2437378" cy="1506179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400" dirty="0" smtClean="0"/>
                <a:t>Japan</a:t>
              </a:r>
              <a:endParaRPr lang="en-US" sz="4400" dirty="0"/>
            </a:p>
          </p:txBody>
        </p:sp>
        <p:sp>
          <p:nvSpPr>
            <p:cNvPr id="16" name="Right Arrow 15"/>
            <p:cNvSpPr/>
            <p:nvPr/>
          </p:nvSpPr>
          <p:spPr>
            <a:xfrm rot="777007">
              <a:off x="3494838" y="3740315"/>
              <a:ext cx="3689667" cy="2518568"/>
            </a:xfrm>
            <a:prstGeom prst="rightArrow">
              <a:avLst/>
            </a:prstGeom>
            <a:solidFill>
              <a:schemeClr val="bg1"/>
            </a:solidFill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/>
                <a:t>Writing, Buddhism, idea of emperor as god, government</a:t>
              </a:r>
              <a:endParaRPr 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Prince </a:t>
            </a:r>
            <a:r>
              <a:rPr lang="en-US" dirty="0" err="1" smtClean="0">
                <a:solidFill>
                  <a:srgbClr val="0000FF"/>
                </a:solidFill>
              </a:rPr>
              <a:t>Shotoku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1945" y="1801906"/>
            <a:ext cx="3689418" cy="432425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Ruled Japan in late 500s &amp; early 600s</a:t>
            </a:r>
          </a:p>
          <a:p>
            <a:r>
              <a:rPr lang="en-US" sz="2800" dirty="0" smtClean="0"/>
              <a:t>Brought Buddhism &amp; Chinese culture to Japan</a:t>
            </a:r>
          </a:p>
          <a:p>
            <a:pPr lvl="1"/>
            <a:r>
              <a:rPr lang="en-US" sz="2600" dirty="0" smtClean="0"/>
              <a:t>Buddhism competed with Shinto</a:t>
            </a:r>
          </a:p>
          <a:p>
            <a:r>
              <a:rPr lang="en-US" sz="2800" dirty="0" err="1" smtClean="0"/>
              <a:t>Taika</a:t>
            </a:r>
            <a:r>
              <a:rPr lang="en-US" sz="2800" dirty="0" smtClean="0"/>
              <a:t> Reforms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11" y="1427256"/>
            <a:ext cx="3617261" cy="5122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Shintoism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001000" cy="4572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Traditional Japanese religion</a:t>
            </a:r>
          </a:p>
          <a:p>
            <a:r>
              <a:rPr lang="en-US" sz="2800" dirty="0" smtClean="0"/>
              <a:t>Based on “</a:t>
            </a:r>
            <a:r>
              <a:rPr lang="en-US" sz="2800" dirty="0" err="1" smtClean="0"/>
              <a:t>kami</a:t>
            </a:r>
            <a:r>
              <a:rPr lang="en-US" sz="2800" dirty="0" smtClean="0"/>
              <a:t>” (</a:t>
            </a:r>
            <a:r>
              <a:rPr lang="ja-JP" altLang="en-US" sz="2800" dirty="0" smtClean="0"/>
              <a:t>神 </a:t>
            </a:r>
            <a:r>
              <a:rPr lang="en-US" altLang="ja-JP" sz="2800" dirty="0" smtClean="0"/>
              <a:t>or </a:t>
            </a:r>
            <a:r>
              <a:rPr lang="ja-JP" altLang="en-US" sz="2800" dirty="0" smtClean="0"/>
              <a:t>かみ</a:t>
            </a:r>
            <a:r>
              <a:rPr lang="en-US" altLang="ja-JP" sz="2800" dirty="0" smtClean="0"/>
              <a:t>)</a:t>
            </a:r>
          </a:p>
          <a:p>
            <a:pPr lvl="1"/>
            <a:r>
              <a:rPr lang="en-US" altLang="ja-JP" sz="2400" dirty="0" smtClean="0"/>
              <a:t>Similar to nature spirits &amp; f</a:t>
            </a:r>
            <a:r>
              <a:rPr lang="en-US" sz="2400" dirty="0" smtClean="0"/>
              <a:t>ound in natural objects (rocks, trees, water, etc.). Built shrines (Torii gates) dedicated to different </a:t>
            </a:r>
            <a:r>
              <a:rPr lang="en-US" sz="2400" dirty="0" err="1" smtClean="0"/>
              <a:t>kami</a:t>
            </a:r>
            <a:endParaRPr lang="en-US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131064"/>
            <a:ext cx="3352800" cy="2231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465260"/>
            <a:ext cx="6389016" cy="301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lum bright="-10000" contrast="20000"/>
          </a:blip>
          <a:srcRect l="1887" t="2226" r="80189" b="58827"/>
          <a:stretch>
            <a:fillRect/>
          </a:stretch>
        </p:blipFill>
        <p:spPr bwMode="auto">
          <a:xfrm>
            <a:off x="7010400" y="3629526"/>
            <a:ext cx="1752600" cy="322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Emperors in Charge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279" y="1801906"/>
            <a:ext cx="5597026" cy="432425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600" dirty="0" smtClean="0"/>
              <a:t>Capital at Kyoto (</a:t>
            </a:r>
            <a:r>
              <a:rPr lang="ja-JP" altLang="en-US" sz="2600" dirty="0" smtClean="0"/>
              <a:t>京都 </a:t>
            </a:r>
            <a:r>
              <a:rPr lang="en-US" altLang="ja-JP" sz="2600" dirty="0" smtClean="0"/>
              <a:t>or </a:t>
            </a:r>
            <a:r>
              <a:rPr lang="ja-JP" altLang="en-US" sz="2600" dirty="0" smtClean="0"/>
              <a:t>きょうと</a:t>
            </a:r>
            <a:r>
              <a:rPr lang="en-US" altLang="ja-JP" sz="2600" dirty="0" smtClean="0"/>
              <a:t>)</a:t>
            </a:r>
            <a:endParaRPr lang="en-US" sz="2600" dirty="0" smtClean="0"/>
          </a:p>
          <a:p>
            <a:pPr>
              <a:spcBef>
                <a:spcPts val="0"/>
              </a:spcBef>
            </a:pPr>
            <a:r>
              <a:rPr lang="en-US" sz="2600" dirty="0" smtClean="0"/>
              <a:t>Golden Age of literature, art, &amp; drama</a:t>
            </a:r>
          </a:p>
          <a:p>
            <a:pPr lvl="1">
              <a:spcBef>
                <a:spcPts val="0"/>
              </a:spcBef>
            </a:pPr>
            <a:r>
              <a:rPr lang="en-US" sz="2600" i="1" dirty="0" smtClean="0"/>
              <a:t>Tale of </a:t>
            </a:r>
            <a:r>
              <a:rPr lang="en-US" sz="2600" i="1" dirty="0" err="1" smtClean="0"/>
              <a:t>Genji</a:t>
            </a:r>
            <a:endParaRPr lang="en-US" sz="2600" i="1" dirty="0" smtClean="0"/>
          </a:p>
          <a:p>
            <a:pPr>
              <a:spcBef>
                <a:spcPts val="0"/>
              </a:spcBef>
            </a:pPr>
            <a:r>
              <a:rPr lang="en-US" sz="2600" dirty="0" smtClean="0"/>
              <a:t>Power of emperors declined after </a:t>
            </a:r>
            <a:r>
              <a:rPr lang="en-US" sz="2600" dirty="0" err="1" smtClean="0"/>
              <a:t>Gempei</a:t>
            </a:r>
            <a:r>
              <a:rPr lang="en-US" sz="2600" dirty="0" smtClean="0"/>
              <a:t> War (1180-1185) between </a:t>
            </a:r>
            <a:r>
              <a:rPr lang="en-US" sz="2600" dirty="0" err="1" smtClean="0"/>
              <a:t>Minamoto</a:t>
            </a:r>
            <a:r>
              <a:rPr lang="en-US" sz="2600" dirty="0" smtClean="0"/>
              <a:t> &amp; </a:t>
            </a:r>
            <a:r>
              <a:rPr lang="en-US" sz="2600" dirty="0" err="1" smtClean="0"/>
              <a:t>Taira</a:t>
            </a:r>
            <a:r>
              <a:rPr lang="en-US" sz="2600" dirty="0" smtClean="0"/>
              <a:t> clans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67305" y="1801906"/>
            <a:ext cx="2729775" cy="409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Tale of </a:t>
            </a:r>
            <a:r>
              <a:rPr lang="en-US" dirty="0" err="1" smtClean="0">
                <a:solidFill>
                  <a:srgbClr val="0000FF"/>
                </a:solidFill>
              </a:rPr>
              <a:t>Genji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801906"/>
            <a:ext cx="4107965" cy="457796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Written by </a:t>
            </a:r>
            <a:r>
              <a:rPr lang="en-US" sz="2800" dirty="0" err="1" smtClean="0"/>
              <a:t>Murasaki</a:t>
            </a:r>
            <a:r>
              <a:rPr lang="en-US" sz="2800" dirty="0" smtClean="0"/>
              <a:t> </a:t>
            </a:r>
            <a:r>
              <a:rPr lang="en-US" sz="2800" dirty="0" err="1" smtClean="0"/>
              <a:t>Shikibu</a:t>
            </a:r>
            <a:r>
              <a:rPr lang="en-US" sz="2800" dirty="0" smtClean="0"/>
              <a:t>, a </a:t>
            </a:r>
            <a:r>
              <a:rPr lang="en-US" sz="2800" dirty="0" smtClean="0"/>
              <a:t>self-taught female writer</a:t>
            </a:r>
          </a:p>
          <a:p>
            <a:r>
              <a:rPr lang="en-US" sz="2800" dirty="0" smtClean="0"/>
              <a:t>Considered to be first modern novel</a:t>
            </a:r>
          </a:p>
          <a:p>
            <a:pPr lvl="1"/>
            <a:r>
              <a:rPr lang="en-US" sz="2600" dirty="0" smtClean="0"/>
              <a:t>Over 400 different characters</a:t>
            </a:r>
          </a:p>
          <a:p>
            <a:pPr lvl="1"/>
            <a:r>
              <a:rPr lang="en-US" sz="2600" dirty="0" smtClean="0"/>
              <a:t>Continuous plot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b="3736"/>
          <a:stretch>
            <a:fillRect/>
          </a:stretch>
        </p:blipFill>
        <p:spPr>
          <a:xfrm>
            <a:off x="5196989" y="1613646"/>
            <a:ext cx="3556000" cy="489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Kamakura &amp; Ashikaga Shoguns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801906"/>
            <a:ext cx="4317547" cy="4324257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Emperors </a:t>
            </a:r>
            <a:r>
              <a:rPr lang="en-US" sz="2800" b="1" dirty="0" smtClean="0">
                <a:solidFill>
                  <a:srgbClr val="FF0000"/>
                </a:solidFill>
              </a:rPr>
              <a:t>had no real power during this time</a:t>
            </a:r>
          </a:p>
          <a:p>
            <a:pPr>
              <a:spcBef>
                <a:spcPts val="200"/>
              </a:spcBef>
            </a:pPr>
            <a:r>
              <a:rPr lang="en-US" sz="2800" dirty="0" smtClean="0"/>
              <a:t>Shoguns allowed to rule country in exchange for keeping the peace. Fighting between different factions of samurai in countryside.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571" y="1613646"/>
            <a:ext cx="3185160" cy="4789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Mongol Invasion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“</a:t>
            </a:r>
            <a:r>
              <a:rPr lang="en-US" sz="3200" b="1" dirty="0" smtClean="0"/>
              <a:t>Kamikaze</a:t>
            </a:r>
            <a:r>
              <a:rPr lang="en-US" sz="3200" dirty="0" smtClean="0"/>
              <a:t>” (</a:t>
            </a:r>
            <a:r>
              <a:rPr lang="ja-JP" altLang="en-US" sz="3200" dirty="0" smtClean="0"/>
              <a:t>かみかぜ </a:t>
            </a:r>
            <a:r>
              <a:rPr lang="en-US" altLang="ja-JP" sz="3200" b="1" dirty="0" smtClean="0"/>
              <a:t>/</a:t>
            </a:r>
            <a:r>
              <a:rPr lang="ja-JP" altLang="en-US" sz="3200" dirty="0" smtClean="0"/>
              <a:t>神風 </a:t>
            </a:r>
            <a:r>
              <a:rPr lang="en-US" sz="3200" dirty="0" smtClean="0"/>
              <a:t>) or “Divine Wind” – origins</a:t>
            </a:r>
          </a:p>
          <a:p>
            <a:pPr lvl="1"/>
            <a:r>
              <a:rPr lang="en-US" sz="2800" dirty="0" smtClean="0"/>
              <a:t>Mongols tried to invade Japan in 1274 &amp; 1281</a:t>
            </a:r>
          </a:p>
          <a:p>
            <a:pPr lvl="1"/>
            <a:r>
              <a:rPr lang="en-US" sz="2800" dirty="0" smtClean="0"/>
              <a:t>Typhoons wrecked Mongol invasion fleets &amp; Japanese samurai took care of the rest</a:t>
            </a:r>
          </a:p>
          <a:p>
            <a:endParaRPr lang="en-US" sz="28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81125"/>
            <a:ext cx="9144000" cy="528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792" y="15680"/>
            <a:ext cx="9176792" cy="683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0"/>
            <a:ext cx="7272339" cy="1339009"/>
          </a:xfrm>
        </p:spPr>
        <p:txBody>
          <a:bodyPr/>
          <a:lstStyle/>
          <a:p>
            <a:r>
              <a:rPr lang="en-US" dirty="0" smtClean="0"/>
              <a:t>Warring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241471"/>
            <a:ext cx="7272339" cy="4324257"/>
          </a:xfrm>
        </p:spPr>
        <p:txBody>
          <a:bodyPr>
            <a:normAutofit/>
          </a:bodyPr>
          <a:lstStyle/>
          <a:p>
            <a:r>
              <a:rPr lang="en-US" dirty="0" smtClean="0"/>
              <a:t>Different </a:t>
            </a:r>
            <a:r>
              <a:rPr lang="en-US" dirty="0" smtClean="0"/>
              <a:t>clans fighting for control of </a:t>
            </a:r>
            <a:r>
              <a:rPr lang="en-US" dirty="0" smtClean="0"/>
              <a:t>Japan &amp; “</a:t>
            </a:r>
            <a:r>
              <a:rPr lang="en-US" dirty="0" err="1" smtClean="0"/>
              <a:t>Ikko-ikki</a:t>
            </a:r>
            <a:r>
              <a:rPr lang="en-US" dirty="0" smtClean="0"/>
              <a:t>” (peasants/monks who fought against samurai)</a:t>
            </a:r>
          </a:p>
          <a:p>
            <a:r>
              <a:rPr lang="en-US" dirty="0" smtClean="0"/>
              <a:t>Frequent </a:t>
            </a:r>
            <a:r>
              <a:rPr lang="en-US" dirty="0" smtClean="0"/>
              <a:t>betrayals &amp; changing </a:t>
            </a:r>
            <a:r>
              <a:rPr lang="en-US" dirty="0" smtClean="0"/>
              <a:t>alliances “</a:t>
            </a:r>
            <a:r>
              <a:rPr lang="en-US" dirty="0" err="1" smtClean="0"/>
              <a:t>Ikko-ikki</a:t>
            </a:r>
            <a:r>
              <a:rPr lang="en-US" dirty="0" smtClean="0"/>
              <a:t>” – peasants &amp; monks who fought against </a:t>
            </a:r>
            <a:r>
              <a:rPr lang="en-US" dirty="0" smtClean="0"/>
              <a:t>samurai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lum contrast="9000"/>
          </a:blip>
          <a:stretch>
            <a:fillRect/>
          </a:stretch>
        </p:blipFill>
        <p:spPr>
          <a:xfrm>
            <a:off x="508000" y="3213810"/>
            <a:ext cx="8128000" cy="3454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 bright="-2000" contrast="20000"/>
          </a:blip>
          <a:stretch>
            <a:fillRect/>
          </a:stretch>
        </p:blipFill>
        <p:spPr>
          <a:xfrm>
            <a:off x="0" y="1339009"/>
            <a:ext cx="9144000" cy="5246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radition">
  <a:themeElements>
    <a:clrScheme name="Tradition">
      <a:dk1>
        <a:srgbClr val="FFFFFF"/>
      </a:dk1>
      <a:lt1>
        <a:srgbClr val="000000"/>
      </a:lt1>
      <a:dk2>
        <a:srgbClr val="D28E11"/>
      </a:dk2>
      <a:lt2>
        <a:srgbClr val="F2E2AB"/>
      </a:lt2>
      <a:accent1>
        <a:srgbClr val="6B4A0B"/>
      </a:accent1>
      <a:accent2>
        <a:srgbClr val="790A14"/>
      </a:accent2>
      <a:accent3>
        <a:srgbClr val="908342"/>
      </a:accent3>
      <a:accent4>
        <a:srgbClr val="423E5C"/>
      </a:accent4>
      <a:accent5>
        <a:srgbClr val="641345"/>
      </a:accent5>
      <a:accent6>
        <a:srgbClr val="748A2F"/>
      </a:accent6>
      <a:hlink>
        <a:srgbClr val="DD7E0E"/>
      </a:hlink>
      <a:folHlink>
        <a:srgbClr val="7F6F6F"/>
      </a:folHlink>
    </a:clrScheme>
    <a:fontScheme name="Tradition">
      <a:majorFont>
        <a:latin typeface="Candara"/>
        <a:ea typeface=""/>
        <a:cs typeface=""/>
        <a:font script="Jpan" typeface="メイリオ"/>
      </a:majorFont>
      <a:minorFont>
        <a:latin typeface="Candara"/>
        <a:ea typeface=""/>
        <a:cs typeface=""/>
        <a:font script="Jpan" typeface="メイリオ"/>
      </a:minorFont>
    </a:fontScheme>
    <a:fmtScheme name="Tradit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38100" cap="flat" cmpd="sng" algn="ctr">
          <a:solidFill>
            <a:schemeClr val="phClr">
              <a:shade val="90000"/>
            </a:schemeClr>
          </a:solidFill>
          <a:prstDash val="solid"/>
          <a:miter/>
        </a:ln>
        <a:ln w="76200" cap="flat" cmpd="dbl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innerShdw blurRad="127000">
              <a:srgbClr val="FFFFFF">
                <a:alpha val="35000"/>
              </a:srgbClr>
            </a:innerShdw>
          </a:effectLst>
          <a:scene3d>
            <a:camera prst="orthographicFront">
              <a:rot lat="0" lon="0" rev="0"/>
            </a:camera>
            <a:lightRig rig="chilly" dir="tl">
              <a:rot lat="0" lon="0" rev="5400000"/>
            </a:lightRig>
          </a:scene3d>
          <a:sp3d prstMaterial="softEdge">
            <a:bevelT w="0" h="0"/>
          </a:sp3d>
        </a:effectStyle>
        <a:effectStyle>
          <a:effectLst>
            <a:outerShdw blurRad="63500" dist="25400" dir="5400000" algn="br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3600000"/>
            </a:lightRig>
          </a:scene3d>
          <a:sp3d>
            <a:bevelT w="889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75000"/>
              </a:schemeClr>
              <a:schemeClr val="phClr">
                <a:satMod val="3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Tradition.thmx</Template>
  <TotalTime>619</TotalTime>
  <Words>358</Words>
  <Application>Microsoft Macintosh PowerPoint</Application>
  <PresentationFormat>On-screen Show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Tradition</vt:lpstr>
      <vt:lpstr>Feudal Japan</vt:lpstr>
      <vt:lpstr>Early Japan</vt:lpstr>
      <vt:lpstr>Prince Shotoku</vt:lpstr>
      <vt:lpstr>Shintoism</vt:lpstr>
      <vt:lpstr>Emperors in Charge</vt:lpstr>
      <vt:lpstr>Tale of Genji</vt:lpstr>
      <vt:lpstr>Kamakura &amp; Ashikaga Shoguns</vt:lpstr>
      <vt:lpstr>Mongol Invasion</vt:lpstr>
      <vt:lpstr>Warring States</vt:lpstr>
      <vt:lpstr>Oda Nobunaga</vt:lpstr>
      <vt:lpstr>Toyotomi Hideyoshi</vt:lpstr>
      <vt:lpstr>Tokugawa Ieyasu</vt:lpstr>
    </vt:vector>
  </TitlesOfParts>
  <Company>Alliance for College Ready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Alliance</dc:creator>
  <cp:lastModifiedBy>Alliance</cp:lastModifiedBy>
  <cp:revision>7</cp:revision>
  <dcterms:created xsi:type="dcterms:W3CDTF">2011-11-03T04:17:06Z</dcterms:created>
  <dcterms:modified xsi:type="dcterms:W3CDTF">2011-11-03T05:30:38Z</dcterms:modified>
</cp:coreProperties>
</file>