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6ECB77-F4E7-462C-A9CE-5B820C602DFC}" type="datetimeFigureOut">
              <a:rPr lang="en-US" smtClean="0"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980EE28-8635-42E6-B0E1-0D3023DCFA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KWL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1524000"/>
          <a:ext cx="8610600" cy="4805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2870200"/>
                <a:gridCol w="28702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KNOW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WANT TO KNOW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u="sng" dirty="0" smtClean="0">
                          <a:solidFill>
                            <a:schemeClr val="bg1"/>
                          </a:solidFill>
                        </a:rPr>
                        <a:t>LEARNED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195817">
                <a:tc>
                  <a:txBody>
                    <a:bodyPr/>
                    <a:lstStyle/>
                    <a:p>
                      <a:endParaRPr lang="en-US" sz="2800" b="0" u="none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0" u="none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0" u="none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0" u="none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0" u="none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0" u="none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2800" b="0" u="non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0" u="non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0" u="non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Empire of Mali: </a:t>
            </a:r>
            <a:br>
              <a:rPr lang="en-US" dirty="0" smtClean="0"/>
            </a:br>
            <a:r>
              <a:rPr lang="en-US" dirty="0" smtClean="0"/>
              <a:t>Mansa Musa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5191"/>
            <a:ext cx="4495800" cy="4625609"/>
          </a:xfrm>
        </p:spPr>
        <p:txBody>
          <a:bodyPr/>
          <a:lstStyle/>
          <a:p>
            <a:r>
              <a:rPr lang="en-US" dirty="0" smtClean="0"/>
              <a:t>Devout Muslim, but tolerated other religions</a:t>
            </a:r>
          </a:p>
          <a:p>
            <a:r>
              <a:rPr lang="en-US" dirty="0" smtClean="0"/>
              <a:t>Mali’s most famous king</a:t>
            </a:r>
          </a:p>
          <a:p>
            <a:r>
              <a:rPr lang="en-US" dirty="0" smtClean="0"/>
              <a:t>1324: </a:t>
            </a:r>
            <a:r>
              <a:rPr lang="en-US" b="1" dirty="0" smtClean="0"/>
              <a:t>Hajj</a:t>
            </a:r>
            <a:r>
              <a:rPr lang="en-US" dirty="0" smtClean="0"/>
              <a:t> (Pilgrimage) to Mecca</a:t>
            </a:r>
          </a:p>
          <a:p>
            <a:pPr lvl="1"/>
            <a:r>
              <a:rPr lang="en-US" dirty="0" smtClean="0"/>
              <a:t>12,000 slaves; 80 camels; 300 lbs of gold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0105" t="16976" r="10737" b="10875"/>
          <a:stretch>
            <a:fillRect/>
          </a:stretch>
        </p:blipFill>
        <p:spPr bwMode="auto">
          <a:xfrm>
            <a:off x="4495800" y="76200"/>
            <a:ext cx="4572000" cy="336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" y="3352800"/>
            <a:ext cx="4343400" cy="29718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505200"/>
            <a:ext cx="3733800" cy="327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Empire of Mali: </a:t>
            </a:r>
            <a:br>
              <a:rPr lang="en-US" dirty="0" smtClean="0"/>
            </a:br>
            <a:r>
              <a:rPr lang="en-US" dirty="0" smtClean="0"/>
              <a:t>Mansa Musa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1"/>
            <a:ext cx="4343400" cy="4625609"/>
          </a:xfrm>
        </p:spPr>
        <p:txBody>
          <a:bodyPr/>
          <a:lstStyle/>
          <a:p>
            <a:r>
              <a:rPr lang="en-US" b="1" dirty="0" smtClean="0"/>
              <a:t>Significance of Hajj?</a:t>
            </a:r>
            <a:endParaRPr lang="en-US" dirty="0" smtClean="0"/>
          </a:p>
          <a:p>
            <a:pPr lvl="1"/>
            <a:r>
              <a:rPr lang="en-US" dirty="0" smtClean="0"/>
              <a:t>Attracted merchants &amp; scholars </a:t>
            </a:r>
            <a:r>
              <a:rPr lang="en-US" dirty="0" smtClean="0"/>
              <a:t>to </a:t>
            </a:r>
            <a:r>
              <a:rPr lang="en-US" dirty="0" smtClean="0"/>
              <a:t>Mali</a:t>
            </a:r>
          </a:p>
          <a:p>
            <a:pPr lvl="1"/>
            <a:r>
              <a:rPr lang="en-US" dirty="0" smtClean="0"/>
              <a:t>Increased trade between Mali &amp; other kingdoms</a:t>
            </a:r>
            <a:endParaRPr lang="en-US" dirty="0" smtClean="0"/>
          </a:p>
          <a:p>
            <a:pPr lvl="1"/>
            <a:r>
              <a:rPr lang="en-US" dirty="0" smtClean="0"/>
              <a:t>Money funded the Renaissance in Europe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1224" y="3438525"/>
            <a:ext cx="4636576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57200"/>
            <a:ext cx="3657600" cy="268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Decline of Mali (1332~1500)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problems</a:t>
            </a:r>
          </a:p>
          <a:p>
            <a:pPr lvl="1"/>
            <a:r>
              <a:rPr lang="en-US" dirty="0" smtClean="0"/>
              <a:t>Disputes over succession</a:t>
            </a:r>
          </a:p>
          <a:p>
            <a:pPr lvl="1"/>
            <a:r>
              <a:rPr lang="en-US" dirty="0" smtClean="0"/>
              <a:t>Rebellion by </a:t>
            </a:r>
            <a:r>
              <a:rPr lang="en-US" b="1" u="sng" dirty="0" smtClean="0"/>
              <a:t>Songhai</a:t>
            </a:r>
            <a:r>
              <a:rPr lang="en-US" dirty="0" smtClean="0"/>
              <a:t> people</a:t>
            </a:r>
            <a:endParaRPr lang="en-US" u="sng" dirty="0" smtClean="0"/>
          </a:p>
          <a:p>
            <a:r>
              <a:rPr lang="en-US" dirty="0" smtClean="0"/>
              <a:t>External problems</a:t>
            </a:r>
          </a:p>
          <a:p>
            <a:pPr lvl="1"/>
            <a:r>
              <a:rPr lang="en-US" dirty="0" smtClean="0"/>
              <a:t>Invasions by Berbers &amp; capture of Timbuktu (1433)</a:t>
            </a:r>
          </a:p>
          <a:p>
            <a:pPr lvl="1"/>
            <a:r>
              <a:rPr lang="en-US" dirty="0" smtClean="0"/>
              <a:t>Bandit attacks on trading caravans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of Songhai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5191"/>
            <a:ext cx="4343400" cy="4625609"/>
          </a:xfrm>
        </p:spPr>
        <p:txBody>
          <a:bodyPr/>
          <a:lstStyle/>
          <a:p>
            <a:r>
              <a:rPr lang="en-US" dirty="0" smtClean="0"/>
              <a:t>Rebelled against Mali </a:t>
            </a:r>
          </a:p>
          <a:p>
            <a:r>
              <a:rPr lang="en-US" b="1" u="sng" dirty="0" err="1" smtClean="0"/>
              <a:t>Gao</a:t>
            </a:r>
            <a:r>
              <a:rPr lang="en-US" dirty="0" smtClean="0"/>
              <a:t>: capital city</a:t>
            </a:r>
          </a:p>
          <a:p>
            <a:r>
              <a:rPr lang="en-US" dirty="0" smtClean="0"/>
              <a:t>Sunni Ali (king) </a:t>
            </a:r>
          </a:p>
          <a:p>
            <a:pPr lvl="1"/>
            <a:r>
              <a:rPr lang="en-US" dirty="0" smtClean="0"/>
              <a:t>Overthrew Berbers &amp; expanded Songhai empire</a:t>
            </a:r>
            <a:endParaRPr lang="en-US" dirty="0"/>
          </a:p>
        </p:txBody>
      </p:sp>
      <p:pic>
        <p:nvPicPr>
          <p:cNvPr id="8" name="Picture 7" descr="Songhai Empire - pea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676400"/>
            <a:ext cx="4724400" cy="4163594"/>
          </a:xfrm>
          <a:prstGeom prst="rect">
            <a:avLst/>
          </a:prstGeom>
        </p:spPr>
      </p:pic>
      <p:pic>
        <p:nvPicPr>
          <p:cNvPr id="7" name="Picture 6" descr="Mali Empire - pea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676400"/>
            <a:ext cx="4572000" cy="419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Empire of Songhai: </a:t>
            </a:r>
            <a:br>
              <a:rPr lang="en-US" dirty="0" smtClean="0"/>
            </a:br>
            <a:r>
              <a:rPr lang="en-US" dirty="0" err="1" smtClean="0"/>
              <a:t>Askia</a:t>
            </a:r>
            <a:r>
              <a:rPr lang="en-US" dirty="0" smtClean="0"/>
              <a:t> Muhammad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4572000" cy="462560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Spread Islam throughout empire</a:t>
            </a:r>
          </a:p>
          <a:p>
            <a:pPr lvl="1"/>
            <a:r>
              <a:rPr lang="en-US" dirty="0" smtClean="0"/>
              <a:t>Successful in cities</a:t>
            </a:r>
          </a:p>
          <a:p>
            <a:pPr lvl="1"/>
            <a:r>
              <a:rPr lang="en-US" dirty="0" smtClean="0"/>
              <a:t>Not so much in countryside (still a mix of Islamic &amp; traditional religions)</a:t>
            </a:r>
          </a:p>
          <a:p>
            <a:r>
              <a:rPr lang="en-US" dirty="0" smtClean="0"/>
              <a:t>Reorganized empire</a:t>
            </a:r>
          </a:p>
          <a:p>
            <a:pPr lvl="1"/>
            <a:r>
              <a:rPr lang="en-US" dirty="0" smtClean="0"/>
              <a:t>Set up provinces with governors</a:t>
            </a:r>
          </a:p>
          <a:p>
            <a:pPr lvl="1"/>
            <a:endParaRPr lang="en-US" dirty="0"/>
          </a:p>
        </p:txBody>
      </p:sp>
      <p:pic>
        <p:nvPicPr>
          <p:cNvPr id="6" name="Picture 5" descr="Djinn - geni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524000"/>
            <a:ext cx="3764280" cy="289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5000" y="4800600"/>
            <a:ext cx="289560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Yes, that’s from </a:t>
            </a:r>
            <a:r>
              <a:rPr lang="en-US" sz="2400" i="1" dirty="0" smtClean="0"/>
              <a:t>Aladdin</a:t>
            </a:r>
            <a:r>
              <a:rPr lang="en-US" sz="2400" dirty="0" smtClean="0"/>
              <a:t>. </a:t>
            </a:r>
            <a:r>
              <a:rPr lang="en-US" sz="2400" b="1" u="sng" dirty="0" smtClean="0"/>
              <a:t>BUT</a:t>
            </a:r>
            <a:r>
              <a:rPr lang="en-US" sz="2400" dirty="0" smtClean="0"/>
              <a:t> he’s also an example of how Islam mixed with African beliefs</a:t>
            </a:r>
            <a:endParaRPr lang="en-US" sz="2400" b="1" u="sng" dirty="0"/>
          </a:p>
        </p:txBody>
      </p:sp>
      <p:sp>
        <p:nvSpPr>
          <p:cNvPr id="9" name="Down Arrow 8"/>
          <p:cNvSpPr/>
          <p:nvPr/>
        </p:nvSpPr>
        <p:spPr>
          <a:xfrm rot="10800000">
            <a:off x="5867400" y="3733800"/>
            <a:ext cx="762000" cy="10668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Songhai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 problems</a:t>
            </a:r>
          </a:p>
          <a:p>
            <a:pPr lvl="1"/>
            <a:r>
              <a:rPr lang="en-US" dirty="0" smtClean="0"/>
              <a:t>Disputes over succession</a:t>
            </a:r>
          </a:p>
          <a:p>
            <a:pPr lvl="1"/>
            <a:r>
              <a:rPr lang="en-US" dirty="0" smtClean="0"/>
              <a:t>Weak rulers</a:t>
            </a:r>
            <a:endParaRPr lang="en-US" u="sng" dirty="0" smtClean="0"/>
          </a:p>
          <a:p>
            <a:r>
              <a:rPr lang="en-US" dirty="0" smtClean="0"/>
              <a:t>External problems</a:t>
            </a:r>
          </a:p>
          <a:p>
            <a:pPr lvl="1"/>
            <a:r>
              <a:rPr lang="en-US" dirty="0" smtClean="0"/>
              <a:t>Invasions </a:t>
            </a:r>
            <a:r>
              <a:rPr lang="en-US" dirty="0" smtClean="0"/>
              <a:t>from North Africa (late 1500’s)</a:t>
            </a:r>
          </a:p>
          <a:p>
            <a:pPr lvl="1"/>
            <a:r>
              <a:rPr lang="en-US" dirty="0" smtClean="0"/>
              <a:t>Loss of $$$ (b/c lost salt mines)</a:t>
            </a:r>
          </a:p>
          <a:p>
            <a:pPr lvl="1"/>
            <a:r>
              <a:rPr lang="en-US" dirty="0" smtClean="0"/>
              <a:t>Major cities (Timbuktu, </a:t>
            </a:r>
            <a:r>
              <a:rPr lang="en-US" dirty="0" err="1" smtClean="0"/>
              <a:t>Gao</a:t>
            </a:r>
            <a:r>
              <a:rPr lang="en-US" dirty="0" smtClean="0"/>
              <a:t>) captured by invaders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BIG IDEAS</a:t>
            </a:r>
            <a:r>
              <a:rPr lang="en-US" dirty="0" smtClean="0"/>
              <a:t> in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any similarities between Ghana, Mali, &amp; Songhai?</a:t>
            </a:r>
          </a:p>
          <a:p>
            <a:pPr lvl="1"/>
            <a:r>
              <a:rPr lang="en-US" dirty="0" smtClean="0"/>
              <a:t>Reasons for rise/expansion?</a:t>
            </a:r>
          </a:p>
          <a:p>
            <a:pPr lvl="1"/>
            <a:r>
              <a:rPr lang="en-US" dirty="0" smtClean="0"/>
              <a:t>Reasons for downfall?</a:t>
            </a:r>
          </a:p>
          <a:p>
            <a:pPr lvl="1"/>
            <a:r>
              <a:rPr lang="en-US" dirty="0" smtClean="0"/>
              <a:t>Other things?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077200" cy="1673352"/>
          </a:xfrm>
        </p:spPr>
        <p:txBody>
          <a:bodyPr/>
          <a:lstStyle/>
          <a:p>
            <a:r>
              <a:rPr lang="en-US" dirty="0" smtClean="0"/>
              <a:t>Ghana, Mali, &amp; Songhai</a:t>
            </a:r>
            <a:endParaRPr lang="en-US" dirty="0"/>
          </a:p>
        </p:txBody>
      </p:sp>
      <p:pic>
        <p:nvPicPr>
          <p:cNvPr id="4" name="Picture 3" descr="Great Empires of Afr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43000"/>
            <a:ext cx="73152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of Ghana (</a:t>
            </a:r>
            <a:r>
              <a:rPr lang="en-US" dirty="0" smtClean="0">
                <a:solidFill>
                  <a:srgbClr val="FF0000"/>
                </a:solidFill>
              </a:rPr>
              <a:t>red outline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775191"/>
            <a:ext cx="4114800" cy="4625609"/>
          </a:xfrm>
        </p:spPr>
        <p:txBody>
          <a:bodyPr/>
          <a:lstStyle/>
          <a:p>
            <a:r>
              <a:rPr lang="en-US" dirty="0" smtClean="0"/>
              <a:t>What do you notice about </a:t>
            </a:r>
            <a:r>
              <a:rPr lang="en-US" dirty="0" smtClean="0">
                <a:solidFill>
                  <a:srgbClr val="FF0000"/>
                </a:solidFill>
              </a:rPr>
              <a:t>Ghana’s </a:t>
            </a:r>
            <a:r>
              <a:rPr lang="en-US" dirty="0" smtClean="0"/>
              <a:t>location?</a:t>
            </a:r>
          </a:p>
          <a:p>
            <a:pPr lvl="1"/>
            <a:r>
              <a:rPr lang="en-US" dirty="0" smtClean="0"/>
              <a:t>Geography?</a:t>
            </a:r>
          </a:p>
          <a:p>
            <a:pPr lvl="1"/>
            <a:r>
              <a:rPr lang="en-US" dirty="0" smtClean="0"/>
              <a:t>Natural resources?</a:t>
            </a:r>
          </a:p>
          <a:p>
            <a:r>
              <a:rPr lang="en-US" dirty="0" smtClean="0"/>
              <a:t>Significance?</a:t>
            </a:r>
          </a:p>
        </p:txBody>
      </p:sp>
      <p:pic>
        <p:nvPicPr>
          <p:cNvPr id="10" name="Content Placeholder 8" descr="Sahara_Desert_Map.jpg"/>
          <p:cNvPicPr>
            <a:picLocks noChangeAspect="1"/>
          </p:cNvPicPr>
          <p:nvPr/>
        </p:nvPicPr>
        <p:blipFill>
          <a:blip r:embed="rId2"/>
          <a:srcRect t="26161" r="33333"/>
          <a:stretch>
            <a:fillRect/>
          </a:stretch>
        </p:blipFill>
        <p:spPr>
          <a:xfrm>
            <a:off x="0" y="1786474"/>
            <a:ext cx="4495800" cy="46143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2819400"/>
            <a:ext cx="914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SALT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400490"/>
            <a:ext cx="1066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GOLD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124200"/>
            <a:ext cx="914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SALT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4495800"/>
            <a:ext cx="1066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GOLD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of Ghana (copy)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600200"/>
            <a:ext cx="2590800" cy="2590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Merchants paid taxes to Ghana for salt &amp; gold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52800" y="1600200"/>
            <a:ext cx="2590800" cy="2590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Ghana used money to conquer new territory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7000" y="1600200"/>
            <a:ext cx="2590800" cy="2590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ysClr val="windowText" lastClr="000000"/>
                </a:solidFill>
              </a:rPr>
              <a:t>Conquered territories paid </a:t>
            </a:r>
            <a:r>
              <a:rPr lang="en-US" sz="3200" b="1" dirty="0" smtClean="0">
                <a:solidFill>
                  <a:sysClr val="windowText" lastClr="000000"/>
                </a:solidFill>
              </a:rPr>
              <a:t>tribute</a:t>
            </a:r>
            <a:r>
              <a:rPr lang="en-US" sz="3200" dirty="0" smtClean="0">
                <a:solidFill>
                  <a:sysClr val="windowText" lastClr="000000"/>
                </a:solidFill>
              </a:rPr>
              <a:t> to Ghana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743200" y="2590800"/>
            <a:ext cx="685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943600" y="2590800"/>
            <a:ext cx="6858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4495800"/>
            <a:ext cx="8839200" cy="19812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FontTx/>
              <a:buChar char="-"/>
            </a:pPr>
            <a:r>
              <a:rPr lang="en-US" sz="3200" dirty="0" smtClean="0">
                <a:solidFill>
                  <a:sysClr val="windowText" lastClr="000000"/>
                </a:solidFill>
              </a:rPr>
              <a:t>“</a:t>
            </a:r>
            <a:r>
              <a:rPr lang="en-US" sz="3200" b="1" u="sng" dirty="0" smtClean="0">
                <a:solidFill>
                  <a:sysClr val="windowText" lastClr="000000"/>
                </a:solidFill>
              </a:rPr>
              <a:t>Salt</a:t>
            </a:r>
            <a:r>
              <a:rPr lang="en-US" sz="3200" dirty="0" smtClean="0">
                <a:solidFill>
                  <a:sysClr val="windowText" lastClr="000000"/>
                </a:solidFill>
              </a:rPr>
              <a:t> was valuable because </a:t>
            </a:r>
            <a:r>
              <a:rPr lang="en-US" sz="3200" u="sng" dirty="0" smtClean="0">
                <a:solidFill>
                  <a:sysClr val="windowText" lastClr="000000"/>
                </a:solidFill>
              </a:rPr>
              <a:t>				</a:t>
            </a:r>
            <a:r>
              <a:rPr lang="en-US" sz="3200" dirty="0" smtClean="0">
                <a:solidFill>
                  <a:sysClr val="windowText" lastClr="000000"/>
                </a:solidFill>
              </a:rPr>
              <a:t>.”</a:t>
            </a:r>
          </a:p>
          <a:p>
            <a:endParaRPr lang="en-US" sz="3200" dirty="0" smtClean="0">
              <a:solidFill>
                <a:sysClr val="windowText" lastClr="000000"/>
              </a:solidFill>
            </a:endParaRPr>
          </a:p>
          <a:p>
            <a:r>
              <a:rPr lang="en-US" sz="3200" dirty="0" smtClean="0">
                <a:solidFill>
                  <a:sysClr val="windowText" lastClr="000000"/>
                </a:solidFill>
              </a:rPr>
              <a:t>-“</a:t>
            </a:r>
            <a:r>
              <a:rPr lang="en-US" sz="3200" b="1" u="sng" dirty="0" smtClean="0">
                <a:solidFill>
                  <a:sysClr val="windowText" lastClr="000000"/>
                </a:solidFill>
              </a:rPr>
              <a:t>Gold</a:t>
            </a:r>
            <a:r>
              <a:rPr lang="en-US" sz="3200" dirty="0" smtClean="0">
                <a:solidFill>
                  <a:sysClr val="windowText" lastClr="000000"/>
                </a:solidFill>
              </a:rPr>
              <a:t> was valuable because </a:t>
            </a:r>
            <a:r>
              <a:rPr lang="en-US" sz="3200" u="sng" dirty="0" smtClean="0">
                <a:solidFill>
                  <a:sysClr val="windowText" lastClr="000000"/>
                </a:solidFill>
              </a:rPr>
              <a:t>				</a:t>
            </a:r>
            <a:r>
              <a:rPr lang="en-US" sz="3200" dirty="0" smtClean="0">
                <a:solidFill>
                  <a:sysClr val="windowText" lastClr="000000"/>
                </a:solidFill>
              </a:rPr>
              <a:t>.”</a:t>
            </a:r>
            <a:endParaRPr lang="en-US" sz="3200" dirty="0" smtClean="0">
              <a:solidFill>
                <a:sysClr val="windowText" lastClr="000000"/>
              </a:solidFill>
            </a:endParaRPr>
          </a:p>
          <a:p>
            <a:endParaRPr lang="en-US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of Ghana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Berbers</a:t>
            </a:r>
          </a:p>
          <a:p>
            <a:pPr lvl="1"/>
            <a:r>
              <a:rPr lang="en-US" sz="3200" dirty="0" smtClean="0"/>
              <a:t>People from North Africa who practiced Islam, spoke Arabic, &amp; traded salt/gold across the </a:t>
            </a:r>
            <a:r>
              <a:rPr lang="en-US" sz="3200" dirty="0" smtClean="0"/>
              <a:t>Sahara</a:t>
            </a:r>
          </a:p>
          <a:p>
            <a:pPr lvl="1"/>
            <a:r>
              <a:rPr lang="en-US" sz="3200" dirty="0" smtClean="0"/>
              <a:t>Importance? (see whiteboard)</a:t>
            </a:r>
          </a:p>
          <a:p>
            <a:pPr lvl="2"/>
            <a:r>
              <a:rPr lang="en-US" sz="2800" dirty="0" smtClean="0"/>
              <a:t>___________</a:t>
            </a:r>
          </a:p>
          <a:p>
            <a:pPr lvl="2"/>
            <a:r>
              <a:rPr lang="en-US" sz="2800" dirty="0" smtClean="0"/>
              <a:t>___________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Islam &amp; Ghana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58201" cy="48768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752600"/>
                <a:gridCol w="2895600"/>
                <a:gridCol w="3810001"/>
              </a:tblGrid>
              <a:tr h="370840">
                <a:tc>
                  <a:txBody>
                    <a:bodyPr/>
                    <a:lstStyle/>
                    <a:p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Before Islam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After Islam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Religion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Ancestor worship</a:t>
                      </a:r>
                    </a:p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Power</a:t>
                      </a:r>
                      <a:r>
                        <a:rPr lang="en-US" sz="2600" baseline="0" dirty="0" smtClean="0">
                          <a:solidFill>
                            <a:schemeClr val="tx1"/>
                          </a:solidFill>
                        </a:rPr>
                        <a:t> to rule came from ancestors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Convert to Islam</a:t>
                      </a:r>
                    </a:p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Maintain old ways</a:t>
                      </a:r>
                    </a:p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Blend both religions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Language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Tribal languages (Soninke,</a:t>
                      </a:r>
                      <a:r>
                        <a:rPr lang="en-US" sz="2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600" baseline="0" dirty="0" err="1" smtClean="0">
                          <a:solidFill>
                            <a:schemeClr val="tx1"/>
                          </a:solidFill>
                        </a:rPr>
                        <a:t>Mande</a:t>
                      </a:r>
                      <a:r>
                        <a:rPr lang="en-US" sz="26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b="1" dirty="0" smtClean="0">
                          <a:solidFill>
                            <a:schemeClr val="tx1"/>
                          </a:solidFill>
                        </a:rPr>
                        <a:t>Arabic</a:t>
                      </a: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 (in gov’t, trade, &amp; cities)</a:t>
                      </a:r>
                    </a:p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b="1" dirty="0" smtClean="0">
                          <a:solidFill>
                            <a:schemeClr val="tx1"/>
                          </a:solidFill>
                        </a:rPr>
                        <a:t>Tribal languages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Laws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Only men could inherit</a:t>
                      </a:r>
                      <a:r>
                        <a:rPr lang="en-US" sz="2600" baseline="0" dirty="0" smtClean="0">
                          <a:solidFill>
                            <a:schemeClr val="tx1"/>
                          </a:solidFill>
                        </a:rPr>
                        <a:t> property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Women given some rights when fathers died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Economy</a:t>
                      </a:r>
                      <a:endParaRPr 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$$$ from gold/salt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itchFamily="34" charset="0"/>
                        <a:buChar char="•"/>
                      </a:pPr>
                      <a:r>
                        <a:rPr lang="en-US" sz="2600" dirty="0" smtClean="0">
                          <a:solidFill>
                            <a:schemeClr val="tx1"/>
                          </a:solidFill>
                        </a:rPr>
                        <a:t>$$$ from gold/salt</a:t>
                      </a:r>
                      <a:endParaRPr lang="en-US" sz="2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105400" y="2187575"/>
            <a:ext cx="37338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05400" y="3863975"/>
            <a:ext cx="37338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05400" y="5159375"/>
            <a:ext cx="37338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05400" y="6019800"/>
            <a:ext cx="3733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Decline of Ghana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Almoravids </a:t>
            </a:r>
            <a:r>
              <a:rPr lang="en-US" dirty="0" smtClean="0"/>
              <a:t>– took over North Africa in 1000’s &amp; attacked Ghana</a:t>
            </a:r>
          </a:p>
          <a:p>
            <a:pPr lvl="1"/>
            <a:r>
              <a:rPr lang="en-US" dirty="0" smtClean="0"/>
              <a:t>Wanted others to convert to Islam</a:t>
            </a:r>
          </a:p>
          <a:p>
            <a:pPr lvl="1"/>
            <a:r>
              <a:rPr lang="en-US" dirty="0" smtClean="0"/>
              <a:t>Weakened Ghana’s trade network</a:t>
            </a:r>
          </a:p>
          <a:p>
            <a:pPr lvl="1"/>
            <a:r>
              <a:rPr lang="en-US" dirty="0" smtClean="0"/>
              <a:t>Took capital city of </a:t>
            </a:r>
            <a:r>
              <a:rPr lang="en-US" dirty="0" err="1" smtClean="0"/>
              <a:t>Koumbi</a:t>
            </a:r>
            <a:r>
              <a:rPr lang="en-US" dirty="0" smtClean="0"/>
              <a:t> </a:t>
            </a:r>
            <a:r>
              <a:rPr lang="en-US" dirty="0" err="1" smtClean="0"/>
              <a:t>Saleh</a:t>
            </a:r>
            <a:r>
              <a:rPr lang="en-US" dirty="0" smtClean="0"/>
              <a:t> in 1076 C.E.</a:t>
            </a:r>
          </a:p>
          <a:p>
            <a:r>
              <a:rPr lang="en-US" b="1" dirty="0" smtClean="0"/>
              <a:t>Significance of Ghana’s downfall?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Video: “DE – Islam comes to Timbuktu”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Video questions (</a:t>
            </a:r>
            <a:r>
              <a:rPr lang="en-US" dirty="0" smtClean="0">
                <a:solidFill>
                  <a:srgbClr val="FF0000"/>
                </a:solidFill>
              </a:rPr>
              <a:t>copy &amp; answer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Name of empire after Ghana &amp; who founded it?</a:t>
            </a:r>
          </a:p>
          <a:p>
            <a:pPr lvl="1"/>
            <a:r>
              <a:rPr lang="en-US" dirty="0" smtClean="0"/>
              <a:t>Who was Mansa Musa &amp; what did he do?</a:t>
            </a:r>
          </a:p>
          <a:p>
            <a:pPr lvl="1"/>
            <a:r>
              <a:rPr lang="en-US" dirty="0" smtClean="0"/>
              <a:t>What did Muslims exchange for slaves &amp; gold in Timbuktu?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 of Mali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4114800" cy="4625609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Sundiata:</a:t>
            </a:r>
            <a:r>
              <a:rPr lang="en-US" sz="3600" dirty="0" smtClean="0"/>
              <a:t> founder</a:t>
            </a:r>
          </a:p>
          <a:p>
            <a:r>
              <a:rPr lang="en-US" sz="3600" b="1" dirty="0" smtClean="0"/>
              <a:t>Timbuktu</a:t>
            </a:r>
            <a:r>
              <a:rPr lang="en-US" sz="3600" dirty="0" smtClean="0"/>
              <a:t>: capital city of Mali empire</a:t>
            </a:r>
          </a:p>
          <a:p>
            <a:pPr lvl="1"/>
            <a:r>
              <a:rPr lang="en-US" sz="3200" b="1" dirty="0" smtClean="0"/>
              <a:t>Significance</a:t>
            </a:r>
            <a:r>
              <a:rPr lang="en-US" sz="3200" dirty="0" smtClean="0"/>
              <a:t>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50698"/>
            <a:ext cx="3886200" cy="340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Mali Empire - peak.PNG"/>
          <p:cNvPicPr>
            <a:picLocks noChangeAspect="1"/>
          </p:cNvPicPr>
          <p:nvPr/>
        </p:nvPicPr>
        <p:blipFill>
          <a:blip r:embed="rId3"/>
          <a:srcRect t="12911" r="26666" b="24832"/>
          <a:stretch>
            <a:fillRect/>
          </a:stretch>
        </p:blipFill>
        <p:spPr>
          <a:xfrm>
            <a:off x="3411166" y="3796146"/>
            <a:ext cx="5732834" cy="3061854"/>
          </a:xfrm>
          <a:prstGeom prst="rect">
            <a:avLst/>
          </a:prstGeom>
        </p:spPr>
      </p:pic>
      <p:pic>
        <p:nvPicPr>
          <p:cNvPr id="6" name="Picture 5" descr="Ghana Empire - peak.png"/>
          <p:cNvPicPr>
            <a:picLocks noChangeAspect="1"/>
          </p:cNvPicPr>
          <p:nvPr/>
        </p:nvPicPr>
        <p:blipFill>
          <a:blip r:embed="rId4"/>
          <a:srcRect l="13176" t="39997" r="30826" b="23757"/>
          <a:stretch>
            <a:fillRect/>
          </a:stretch>
        </p:blipFill>
        <p:spPr>
          <a:xfrm>
            <a:off x="3429000" y="3733799"/>
            <a:ext cx="5715000" cy="3124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137</TotalTime>
  <Words>497</Words>
  <Application>Microsoft Office PowerPoint</Application>
  <PresentationFormat>On-screen Show (4:3)</PresentationFormat>
  <Paragraphs>108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Module</vt:lpstr>
      <vt:lpstr>KWL Chart</vt:lpstr>
      <vt:lpstr>Ghana, Mali, &amp; Songhai</vt:lpstr>
      <vt:lpstr>Empire of Ghana (red outline)</vt:lpstr>
      <vt:lpstr>Empire of Ghana (copy)</vt:lpstr>
      <vt:lpstr>Empire of Ghana</vt:lpstr>
      <vt:lpstr>Islam &amp; Ghana</vt:lpstr>
      <vt:lpstr>Decline of Ghana</vt:lpstr>
      <vt:lpstr>Video: “DE – Islam comes to Timbuktu” </vt:lpstr>
      <vt:lpstr>Empire of Mali</vt:lpstr>
      <vt:lpstr>Empire of Mali:  Mansa Musa</vt:lpstr>
      <vt:lpstr>Empire of Mali:  Mansa Musa</vt:lpstr>
      <vt:lpstr>Decline of Mali (1332~1500)</vt:lpstr>
      <vt:lpstr>Empire of Songhai</vt:lpstr>
      <vt:lpstr>Empire of Songhai:  Askia Muhammad</vt:lpstr>
      <vt:lpstr>Fall of Songhai</vt:lpstr>
      <vt:lpstr>BIG IDEAS in History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KWL Chart</dc:title>
  <dc:creator>Wesley Banh</dc:creator>
  <cp:lastModifiedBy>Wesley Banh</cp:lastModifiedBy>
  <cp:revision>31</cp:revision>
  <dcterms:created xsi:type="dcterms:W3CDTF">2010-10-11T03:54:08Z</dcterms:created>
  <dcterms:modified xsi:type="dcterms:W3CDTF">2010-10-11T06:12:04Z</dcterms:modified>
</cp:coreProperties>
</file>