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7" r:id="rId4"/>
    <p:sldId id="261" r:id="rId5"/>
    <p:sldId id="259" r:id="rId6"/>
    <p:sldId id="257" r:id="rId7"/>
    <p:sldId id="258" r:id="rId8"/>
    <p:sldId id="260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930037-8029-4005-845F-C37EBA8C7AB0}" type="datetimeFigureOut">
              <a:rPr lang="en-US" smtClean="0"/>
              <a:pPr/>
              <a:t>9/11/2011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111625"/>
            <a:ext cx="8458200" cy="1222375"/>
          </a:xfrm>
        </p:spPr>
        <p:txBody>
          <a:bodyPr/>
          <a:lstStyle/>
          <a:p>
            <a:r>
              <a:rPr lang="en-US" dirty="0" smtClean="0"/>
              <a:t>Africa Vocabulary Recap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Odds &amp; 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752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Oral tradition</a:t>
            </a:r>
          </a:p>
          <a:p>
            <a:r>
              <a:rPr lang="en-US" dirty="0" smtClean="0"/>
              <a:t>Griot – storyteller</a:t>
            </a:r>
          </a:p>
          <a:p>
            <a:r>
              <a:rPr lang="en-US" dirty="0" smtClean="0"/>
              <a:t>Clan</a:t>
            </a:r>
          </a:p>
          <a:p>
            <a:pPr lvl="1"/>
            <a:r>
              <a:rPr lang="en-US" dirty="0" smtClean="0"/>
              <a:t>Family group</a:t>
            </a:r>
          </a:p>
          <a:p>
            <a:r>
              <a:rPr lang="en-US" dirty="0" smtClean="0"/>
              <a:t>Kinship</a:t>
            </a:r>
          </a:p>
          <a:p>
            <a:pPr lvl="1"/>
            <a:r>
              <a:rPr lang="en-US" dirty="0" smtClean="0"/>
              <a:t>Connections between people through blood, marriage, or adoption</a:t>
            </a:r>
          </a:p>
          <a:p>
            <a:r>
              <a:rPr lang="en-US" dirty="0" smtClean="0"/>
              <a:t>Labor specialization</a:t>
            </a:r>
          </a:p>
          <a:p>
            <a:pPr lvl="1"/>
            <a:r>
              <a:rPr lang="en-US" dirty="0" smtClean="0"/>
              <a:t>When people focus on specific jobs (i.e. instead of doing everything themselves)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72100" y="228600"/>
            <a:ext cx="35433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Grio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228600"/>
            <a:ext cx="4132385" cy="306794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2971800" y="1066800"/>
            <a:ext cx="3733800" cy="838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810000" y="1600200"/>
            <a:ext cx="2438400" cy="762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Empires</a:t>
            </a:r>
            <a:endParaRPr lang="en-US" dirty="0"/>
          </a:p>
        </p:txBody>
      </p:sp>
      <p:pic>
        <p:nvPicPr>
          <p:cNvPr id="4" name="Content Placeholder 3" descr="Great Empires of Afric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600200"/>
            <a:ext cx="4191000" cy="314325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04800" y="1600200"/>
            <a:ext cx="4343400" cy="4724400"/>
          </a:xfrm>
        </p:spPr>
        <p:txBody>
          <a:bodyPr/>
          <a:lstStyle/>
          <a:p>
            <a:r>
              <a:rPr lang="en-US" dirty="0" smtClean="0"/>
              <a:t>Ghana</a:t>
            </a:r>
          </a:p>
          <a:p>
            <a:r>
              <a:rPr lang="en-US" dirty="0" smtClean="0"/>
              <a:t>Mali</a:t>
            </a:r>
          </a:p>
          <a:p>
            <a:r>
              <a:rPr lang="en-US" dirty="0" smtClean="0"/>
              <a:t>Songhai</a:t>
            </a:r>
          </a:p>
          <a:p>
            <a:r>
              <a:rPr lang="en-US" dirty="0" smtClean="0"/>
              <a:t>Almoravids</a:t>
            </a:r>
          </a:p>
          <a:p>
            <a:r>
              <a:rPr lang="en-US" dirty="0" smtClean="0"/>
              <a:t>Sundiata</a:t>
            </a:r>
          </a:p>
          <a:p>
            <a:r>
              <a:rPr lang="en-US" dirty="0" smtClean="0"/>
              <a:t>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Cities, and Leaders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Sundiata</a:t>
            </a:r>
          </a:p>
          <a:p>
            <a:r>
              <a:rPr lang="en-US" dirty="0" smtClean="0"/>
              <a:t>Mansa Musa</a:t>
            </a:r>
          </a:p>
          <a:p>
            <a:r>
              <a:rPr lang="en-US" dirty="0" err="1" smtClean="0"/>
              <a:t>Askia</a:t>
            </a:r>
            <a:r>
              <a:rPr lang="en-US" dirty="0" smtClean="0"/>
              <a:t> Muhammad</a:t>
            </a:r>
          </a:p>
          <a:p>
            <a:r>
              <a:rPr lang="en-US" dirty="0" smtClean="0"/>
              <a:t>Timbuktu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Trade-Related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5791200" cy="4525963"/>
          </a:xfrm>
        </p:spPr>
        <p:txBody>
          <a:bodyPr/>
          <a:lstStyle/>
          <a:p>
            <a:r>
              <a:rPr lang="en-US" b="1" dirty="0" smtClean="0"/>
              <a:t>Tribute</a:t>
            </a:r>
            <a:r>
              <a:rPr lang="en-US" dirty="0" smtClean="0"/>
              <a:t> – payment or taxes</a:t>
            </a:r>
            <a:endParaRPr lang="en-US" b="1" dirty="0" smtClean="0"/>
          </a:p>
          <a:p>
            <a:r>
              <a:rPr lang="en-US" b="1" dirty="0" smtClean="0"/>
              <a:t>Trade goods in West Africa</a:t>
            </a:r>
          </a:p>
          <a:p>
            <a:pPr lvl="1"/>
            <a:r>
              <a:rPr lang="en-US" dirty="0" smtClean="0"/>
              <a:t>What are these pictures of?</a:t>
            </a:r>
          </a:p>
          <a:p>
            <a:pPr lvl="1"/>
            <a:r>
              <a:rPr lang="en-US" dirty="0" smtClean="0"/>
              <a:t>Clockwise: Gold, salt, slaves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 t="9302" r="6160" b="13953"/>
          <a:stretch>
            <a:fillRect/>
          </a:stretch>
        </p:blipFill>
        <p:spPr bwMode="auto">
          <a:xfrm>
            <a:off x="4501134" y="4267200"/>
            <a:ext cx="4642866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 l="36266" t="13817" r="24267" b="16862"/>
          <a:stretch>
            <a:fillRect/>
          </a:stretch>
        </p:blipFill>
        <p:spPr bwMode="auto">
          <a:xfrm>
            <a:off x="6096000" y="137160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43300"/>
            <a:ext cx="4419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Trade</a:t>
            </a:r>
            <a:r>
              <a:rPr lang="en-US" b="1" dirty="0" smtClean="0"/>
              <a:t>: </a:t>
            </a:r>
            <a:r>
              <a:rPr lang="en-US" dirty="0" smtClean="0"/>
              <a:t>read &amp; Define in Own words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4419600" cy="4999038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Trans-Saharan Trade </a:t>
            </a:r>
          </a:p>
          <a:p>
            <a:pPr lvl="1"/>
            <a:r>
              <a:rPr lang="en-US" dirty="0" smtClean="0"/>
              <a:t>“</a:t>
            </a:r>
            <a:r>
              <a:rPr lang="en-US" b="1" dirty="0" smtClean="0"/>
              <a:t>trans</a:t>
            </a:r>
            <a:r>
              <a:rPr lang="en-US" dirty="0" smtClean="0"/>
              <a:t>” </a:t>
            </a:r>
            <a:r>
              <a:rPr lang="en-US" dirty="0" smtClean="0">
                <a:sym typeface="Wingdings" pitchFamily="2" charset="2"/>
              </a:rPr>
              <a:t> “across”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“Saharan”  related to Sahara Desert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So “Trans-Saharan Trade” means what?</a:t>
            </a:r>
            <a:endParaRPr lang="en-US" dirty="0" smtClean="0"/>
          </a:p>
          <a:p>
            <a:r>
              <a:rPr lang="en-US" b="1" dirty="0" smtClean="0"/>
              <a:t>Caravan </a:t>
            </a:r>
          </a:p>
          <a:p>
            <a:pPr lvl="1"/>
            <a:r>
              <a:rPr lang="en-US" dirty="0" smtClean="0"/>
              <a:t>Group of people traveling together</a:t>
            </a:r>
          </a:p>
          <a:p>
            <a:pPr lvl="1"/>
            <a:r>
              <a:rPr lang="en-US" dirty="0" smtClean="0"/>
              <a:t>Advantages of traveling in a caravan?</a:t>
            </a:r>
          </a:p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143000"/>
            <a:ext cx="4343400" cy="318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7720" y="4114800"/>
            <a:ext cx="452628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Match the word to the image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4343400" cy="4525963"/>
          </a:xfrm>
        </p:spPr>
        <p:txBody>
          <a:bodyPr/>
          <a:lstStyle/>
          <a:p>
            <a:r>
              <a:rPr lang="en-US" b="1" dirty="0" smtClean="0"/>
              <a:t>Desert</a:t>
            </a:r>
          </a:p>
          <a:p>
            <a:r>
              <a:rPr lang="en-US" b="1" dirty="0" smtClean="0"/>
              <a:t>Savannah</a:t>
            </a:r>
          </a:p>
          <a:p>
            <a:r>
              <a:rPr lang="en-US" b="1" dirty="0" smtClean="0"/>
              <a:t>Rainforest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1050" y="4019550"/>
            <a:ext cx="40957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1049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924300"/>
            <a:ext cx="42005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ight Arrow 7"/>
          <p:cNvSpPr/>
          <p:nvPr/>
        </p:nvSpPr>
        <p:spPr>
          <a:xfrm>
            <a:off x="2133600" y="1371600"/>
            <a:ext cx="30480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2252069">
            <a:off x="2209922" y="3120744"/>
            <a:ext cx="3708529" cy="609600"/>
          </a:xfrm>
          <a:prstGeom prst="rightArrow">
            <a:avLst>
              <a:gd name="adj1" fmla="val 4871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5400000">
            <a:off x="914400" y="3505200"/>
            <a:ext cx="15240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of Africa: At a Glance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 l="7143" t="2833"/>
          <a:stretch>
            <a:fillRect/>
          </a:stretch>
        </p:blipFill>
        <p:spPr bwMode="auto">
          <a:xfrm>
            <a:off x="167640" y="1121878"/>
            <a:ext cx="5334000" cy="562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 l="9797" t="72902" r="74285" b="13946"/>
          <a:stretch>
            <a:fillRect/>
          </a:stretch>
        </p:blipFill>
        <p:spPr bwMode="auto">
          <a:xfrm>
            <a:off x="152400" y="5181600"/>
            <a:ext cx="192024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562600" y="1554162"/>
            <a:ext cx="3429000" cy="5075238"/>
          </a:xfrm>
        </p:spPr>
        <p:txBody>
          <a:bodyPr>
            <a:normAutofit/>
          </a:bodyPr>
          <a:lstStyle/>
          <a:p>
            <a:r>
              <a:rPr lang="en-US" dirty="0" smtClean="0"/>
              <a:t>Africa </a:t>
            </a:r>
            <a:r>
              <a:rPr lang="en-US" dirty="0" smtClean="0"/>
              <a:t>is mostly made up </a:t>
            </a:r>
            <a:r>
              <a:rPr lang="en-US" dirty="0" smtClean="0"/>
              <a:t>of what </a:t>
            </a:r>
            <a:r>
              <a:rPr lang="en-US" dirty="0" smtClean="0"/>
              <a:t>climate zone</a:t>
            </a:r>
            <a:r>
              <a:rPr lang="en-US" dirty="0" smtClean="0"/>
              <a:t>?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Sahara Desert</a:t>
            </a:r>
            <a:endParaRPr lang="en-US" dirty="0" smtClean="0"/>
          </a:p>
          <a:p>
            <a:r>
              <a:rPr lang="en-US" b="1" dirty="0" smtClean="0"/>
              <a:t>Niger River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31242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Savannah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5800" y="2895600"/>
            <a:ext cx="2590800" cy="1524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2089157">
            <a:off x="3311114" y="3196194"/>
            <a:ext cx="2652725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1609316">
            <a:off x="2363941" y="3936895"/>
            <a:ext cx="3557629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Geography</a:t>
            </a:r>
            <a:r>
              <a:rPr lang="en-US" dirty="0" smtClean="0"/>
              <a:t>: </a:t>
            </a:r>
            <a:r>
              <a:rPr lang="en-US" dirty="0" smtClean="0"/>
              <a:t>Niger River &amp; Sahara Desert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54162"/>
            <a:ext cx="3352800" cy="5075238"/>
          </a:xfrm>
        </p:spPr>
        <p:txBody>
          <a:bodyPr/>
          <a:lstStyle/>
          <a:p>
            <a:r>
              <a:rPr lang="en-US" b="1" dirty="0" smtClean="0"/>
              <a:t>Niger River</a:t>
            </a:r>
          </a:p>
          <a:p>
            <a:pPr lvl="1"/>
            <a:r>
              <a:rPr lang="en-US" dirty="0" smtClean="0"/>
              <a:t>What do you notice about where the Niger River is?</a:t>
            </a:r>
          </a:p>
          <a:p>
            <a:r>
              <a:rPr lang="en-US" b="1" dirty="0" smtClean="0"/>
              <a:t>Sahara Desert</a:t>
            </a:r>
          </a:p>
          <a:p>
            <a:pPr lvl="1"/>
            <a:r>
              <a:rPr lang="en-US" dirty="0" smtClean="0"/>
              <a:t>What modern countries are covered by the Sahara?</a:t>
            </a:r>
          </a:p>
          <a:p>
            <a:pPr lvl="1"/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 l="2667" t="2878" r="1333" b="2158"/>
          <a:stretch>
            <a:fillRect/>
          </a:stretch>
        </p:blipFill>
        <p:spPr bwMode="auto">
          <a:xfrm>
            <a:off x="3581400" y="1295400"/>
            <a:ext cx="5486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val 6"/>
          <p:cNvSpPr/>
          <p:nvPr/>
        </p:nvSpPr>
        <p:spPr>
          <a:xfrm rot="20162789">
            <a:off x="6096000" y="4360541"/>
            <a:ext cx="533400" cy="1143000"/>
          </a:xfrm>
          <a:prstGeom prst="ellipse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6200000">
            <a:off x="5933829" y="1895229"/>
            <a:ext cx="533400" cy="2381742"/>
          </a:xfrm>
          <a:prstGeom prst="ellipse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 r="14182"/>
          <a:stretch>
            <a:fillRect/>
          </a:stretch>
        </p:blipFill>
        <p:spPr bwMode="auto">
          <a:xfrm>
            <a:off x="3581400" y="1905000"/>
            <a:ext cx="548268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Matrilineal vs. Patrilineal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61722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Things to consider:</a:t>
            </a:r>
          </a:p>
          <a:p>
            <a:pPr lvl="1"/>
            <a:r>
              <a:rPr lang="en-US" dirty="0" smtClean="0"/>
              <a:t>What do “Madre” and “Padre” mean in Spanish?</a:t>
            </a:r>
          </a:p>
          <a:p>
            <a:pPr lvl="1"/>
            <a:r>
              <a:rPr lang="en-US" dirty="0" smtClean="0"/>
              <a:t>“Lineal” </a:t>
            </a:r>
            <a:r>
              <a:rPr lang="en-US" dirty="0" smtClean="0">
                <a:sym typeface="Wingdings" pitchFamily="2" charset="2"/>
              </a:rPr>
              <a:t> related to lines (e.g. “family lines”)</a:t>
            </a:r>
          </a:p>
          <a:p>
            <a:r>
              <a:rPr lang="en-US" dirty="0" smtClean="0">
                <a:sym typeface="Wingdings" pitchFamily="2" charset="2"/>
              </a:rPr>
              <a:t>Matrilineal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Tracing family lines through the mother’s side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Patrilineal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Tracing family lines through the father’s side</a:t>
            </a:r>
            <a:endParaRPr lang="en-US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343650" y="2186789"/>
            <a:ext cx="2571750" cy="2537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>
            <a:off x="3200400" y="2362200"/>
            <a:ext cx="335280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953000" y="2286000"/>
            <a:ext cx="312420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272</TotalTime>
  <Words>242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Trek</vt:lpstr>
      <vt:lpstr>Africa Vocabulary Recap</vt:lpstr>
      <vt:lpstr>Empires</vt:lpstr>
      <vt:lpstr>Cities, and Leaders</vt:lpstr>
      <vt:lpstr>Trade-Related</vt:lpstr>
      <vt:lpstr>Trade: read &amp; Define in Own words</vt:lpstr>
      <vt:lpstr>Match the word to the image</vt:lpstr>
      <vt:lpstr>Geography of Africa: At a Glance</vt:lpstr>
      <vt:lpstr>Geography: Niger River &amp; Sahara Desert</vt:lpstr>
      <vt:lpstr>Matrilineal vs. Patrilineal</vt:lpstr>
      <vt:lpstr>Odds &amp; Ends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Sub-Saharan Africa:  Geography &amp; Vocabulary</dc:title>
  <dc:creator>Wesley Banh</dc:creator>
  <cp:lastModifiedBy>Wesley Banh</cp:lastModifiedBy>
  <cp:revision>24</cp:revision>
  <dcterms:created xsi:type="dcterms:W3CDTF">2010-10-10T21:25:13Z</dcterms:created>
  <dcterms:modified xsi:type="dcterms:W3CDTF">2011-09-12T00:31:13Z</dcterms:modified>
</cp:coreProperties>
</file>