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59" y="547"/>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D771E4-9741-4FD9-AFB1-2BECC54BA290}"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3344428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771E4-9741-4FD9-AFB1-2BECC54BA290}"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624997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771E4-9741-4FD9-AFB1-2BECC54BA290}"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2680538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771E4-9741-4FD9-AFB1-2BECC54BA290}"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3997637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D771E4-9741-4FD9-AFB1-2BECC54BA290}" type="datetimeFigureOut">
              <a:rPr lang="en-US" smtClean="0"/>
              <a:t>1/31/2012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95220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D771E4-9741-4FD9-AFB1-2BECC54BA290}" type="datetimeFigureOut">
              <a:rPr lang="en-US" smtClean="0"/>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3309726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D771E4-9741-4FD9-AFB1-2BECC54BA290}" type="datetimeFigureOut">
              <a:rPr lang="en-US" smtClean="0"/>
              <a:t>1/31/2012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714576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D771E4-9741-4FD9-AFB1-2BECC54BA290}" type="datetimeFigureOut">
              <a:rPr lang="en-US" smtClean="0"/>
              <a:t>1/31/2012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905948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771E4-9741-4FD9-AFB1-2BECC54BA290}" type="datetimeFigureOut">
              <a:rPr lang="en-US" smtClean="0"/>
              <a:t>1/31/2012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816875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771E4-9741-4FD9-AFB1-2BECC54BA290}" type="datetimeFigureOut">
              <a:rPr lang="en-US" smtClean="0"/>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268261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771E4-9741-4FD9-AFB1-2BECC54BA290}" type="datetimeFigureOut">
              <a:rPr lang="en-US" smtClean="0"/>
              <a:t>1/31/2012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BE2590-1624-48A8-8EF0-729006678EB6}" type="slidenum">
              <a:rPr lang="en-US" smtClean="0"/>
              <a:t>‹#›</a:t>
            </a:fld>
            <a:endParaRPr lang="en-US"/>
          </a:p>
        </p:txBody>
      </p:sp>
    </p:spTree>
    <p:extLst>
      <p:ext uri="{BB962C8B-B14F-4D97-AF65-F5344CB8AC3E}">
        <p14:creationId xmlns:p14="http://schemas.microsoft.com/office/powerpoint/2010/main" val="4236136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5D771E4-9741-4FD9-AFB1-2BECC54BA290}" type="datetimeFigureOut">
              <a:rPr lang="en-US" smtClean="0"/>
              <a:t>1/31/2012</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CBE2590-1624-48A8-8EF0-729006678EB6}" type="slidenum">
              <a:rPr lang="en-US" smtClean="0"/>
              <a:t>‹#›</a:t>
            </a:fld>
            <a:endParaRPr lang="en-US"/>
          </a:p>
        </p:txBody>
      </p:sp>
    </p:spTree>
    <p:extLst>
      <p:ext uri="{BB962C8B-B14F-4D97-AF65-F5344CB8AC3E}">
        <p14:creationId xmlns:p14="http://schemas.microsoft.com/office/powerpoint/2010/main" val="15114180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52400"/>
            <a:ext cx="6172200" cy="533400"/>
          </a:xfrm>
        </p:spPr>
        <p:txBody>
          <a:bodyPr>
            <a:normAutofit/>
          </a:bodyPr>
          <a:lstStyle/>
          <a:p>
            <a:r>
              <a:rPr lang="en-US" sz="1800" b="1" u="sng" dirty="0" smtClean="0"/>
              <a:t>Medieval English Law &amp; Government Reading Questions (7.6.5)</a:t>
            </a:r>
            <a:endParaRPr lang="en-US" sz="1800" b="1" u="sng" dirty="0"/>
          </a:p>
        </p:txBody>
      </p:sp>
      <p:sp>
        <p:nvSpPr>
          <p:cNvPr id="4" name="Content Placeholder 2"/>
          <p:cNvSpPr txBox="1">
            <a:spLocks/>
          </p:cNvSpPr>
          <p:nvPr/>
        </p:nvSpPr>
        <p:spPr>
          <a:xfrm>
            <a:off x="152400" y="1066800"/>
            <a:ext cx="3505200" cy="37338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200" dirty="0">
                <a:solidFill>
                  <a:schemeClr val="tx1"/>
                </a:solidFill>
              </a:rPr>
              <a:t> </a:t>
            </a:r>
            <a:r>
              <a:rPr lang="en-US" sz="1200" dirty="0" smtClean="0">
                <a:solidFill>
                  <a:schemeClr val="tx1"/>
                </a:solidFill>
              </a:rPr>
              <a:t>         William, Duke of Normandy, was a French noble who claimed the English throne. After he won the </a:t>
            </a:r>
            <a:r>
              <a:rPr lang="en-US" sz="1200" b="1" dirty="0" smtClean="0">
                <a:solidFill>
                  <a:schemeClr val="tx1"/>
                </a:solidFill>
              </a:rPr>
              <a:t>Battle of Hastings</a:t>
            </a:r>
            <a:r>
              <a:rPr lang="en-US" sz="1200" dirty="0" smtClean="0">
                <a:solidFill>
                  <a:schemeClr val="tx1"/>
                </a:solidFill>
              </a:rPr>
              <a:t> in 1066,</a:t>
            </a:r>
            <a:r>
              <a:rPr lang="en-US" sz="1200" b="1" dirty="0" smtClean="0">
                <a:solidFill>
                  <a:schemeClr val="tx1"/>
                </a:solidFill>
              </a:rPr>
              <a:t> </a:t>
            </a:r>
            <a:r>
              <a:rPr lang="en-US" sz="1200" dirty="0" smtClean="0">
                <a:solidFill>
                  <a:schemeClr val="tx1"/>
                </a:solidFill>
              </a:rPr>
              <a:t>he became known as William the Conqueror. As the new ruler of England, William brought French customs and laws to England and linked the nobility of England and France together, which would later result in the start of the Hundred Years’ War.</a:t>
            </a:r>
          </a:p>
          <a:p>
            <a:pPr algn="l"/>
            <a:r>
              <a:rPr lang="en-US" sz="1200" dirty="0">
                <a:solidFill>
                  <a:schemeClr val="tx1"/>
                </a:solidFill>
              </a:rPr>
              <a:t> </a:t>
            </a:r>
            <a:r>
              <a:rPr lang="en-US" sz="1200" dirty="0" smtClean="0">
                <a:solidFill>
                  <a:schemeClr val="tx1"/>
                </a:solidFill>
              </a:rPr>
              <a:t>         William &amp; his successors introduced a new system of laws to England. They replaced “</a:t>
            </a:r>
            <a:r>
              <a:rPr lang="en-US" sz="1200" b="1" dirty="0" smtClean="0">
                <a:solidFill>
                  <a:schemeClr val="tx1"/>
                </a:solidFill>
              </a:rPr>
              <a:t>common law</a:t>
            </a:r>
            <a:r>
              <a:rPr lang="en-US" sz="1200" dirty="0" smtClean="0">
                <a:solidFill>
                  <a:schemeClr val="tx1"/>
                </a:solidFill>
              </a:rPr>
              <a:t>” (laws based on local customs and traditions) with “</a:t>
            </a:r>
            <a:r>
              <a:rPr lang="en-US" sz="1200" b="1" dirty="0" smtClean="0">
                <a:solidFill>
                  <a:schemeClr val="tx1"/>
                </a:solidFill>
              </a:rPr>
              <a:t>royal laws</a:t>
            </a:r>
            <a:r>
              <a:rPr lang="en-US" sz="1200" dirty="0" smtClean="0">
                <a:solidFill>
                  <a:schemeClr val="tx1"/>
                </a:solidFill>
              </a:rPr>
              <a:t>” that were the same all across the country. Although courts were not influenced by local leaders, they could still be affected by the king. For a time, the king of England was above the law and could do as he pleased in the land. This would not change until the </a:t>
            </a:r>
            <a:r>
              <a:rPr lang="en-US" sz="1200" b="1" dirty="0" smtClean="0">
                <a:solidFill>
                  <a:schemeClr val="tx1"/>
                </a:solidFill>
              </a:rPr>
              <a:t>Magna </a:t>
            </a:r>
            <a:r>
              <a:rPr lang="en-US" sz="1200" b="1" dirty="0" err="1" smtClean="0">
                <a:solidFill>
                  <a:schemeClr val="tx1"/>
                </a:solidFill>
              </a:rPr>
              <a:t>Carta</a:t>
            </a:r>
            <a:r>
              <a:rPr lang="en-US" sz="1200" dirty="0" smtClean="0">
                <a:solidFill>
                  <a:schemeClr val="tx1"/>
                </a:solidFill>
              </a:rPr>
              <a:t> required that everyone (including the king) follow the same set of laws.</a:t>
            </a:r>
            <a:endParaRPr lang="en-US" sz="1200" dirty="0">
              <a:solidFill>
                <a:schemeClr val="tx1"/>
              </a:solidFill>
            </a:endParaRPr>
          </a:p>
        </p:txBody>
      </p:sp>
      <p:sp>
        <p:nvSpPr>
          <p:cNvPr id="6" name="Content Placeholder 2"/>
          <p:cNvSpPr>
            <a:spLocks noGrp="1"/>
          </p:cNvSpPr>
          <p:nvPr>
            <p:ph idx="1"/>
          </p:nvPr>
        </p:nvSpPr>
        <p:spPr>
          <a:xfrm>
            <a:off x="3810000" y="1066800"/>
            <a:ext cx="2743200" cy="3733800"/>
          </a:xfrm>
        </p:spPr>
        <p:txBody>
          <a:bodyPr>
            <a:normAutofit/>
          </a:bodyPr>
          <a:lstStyle/>
          <a:p>
            <a:r>
              <a:rPr lang="en-US" sz="1400" dirty="0" smtClean="0"/>
              <a:t>What was one result of William the Conqueror’s takeover of England?</a:t>
            </a:r>
            <a:br>
              <a:rPr lang="en-US" sz="1400" dirty="0" smtClean="0"/>
            </a:br>
            <a:endParaRPr lang="en-US" sz="1400" dirty="0" smtClean="0"/>
          </a:p>
          <a:p>
            <a:r>
              <a:rPr lang="en-US" sz="1400" dirty="0" smtClean="0"/>
              <a:t>How were  “common law” and “royal law” different? Which do you think would be fairer for people and why?</a:t>
            </a:r>
            <a:endParaRPr lang="en-US" sz="1400" dirty="0" smtClean="0"/>
          </a:p>
        </p:txBody>
      </p:sp>
      <p:sp>
        <p:nvSpPr>
          <p:cNvPr id="7" name="Rectangle 6"/>
          <p:cNvSpPr/>
          <p:nvPr/>
        </p:nvSpPr>
        <p:spPr>
          <a:xfrm>
            <a:off x="228600" y="5295275"/>
            <a:ext cx="3429000" cy="3539430"/>
          </a:xfrm>
          <a:prstGeom prst="rect">
            <a:avLst/>
          </a:prstGeom>
        </p:spPr>
        <p:txBody>
          <a:bodyPr>
            <a:spAutoFit/>
          </a:bodyPr>
          <a:lstStyle/>
          <a:p>
            <a:r>
              <a:rPr lang="en-US" sz="1400" dirty="0" smtClean="0"/>
              <a:t>A quote from the Magna </a:t>
            </a:r>
            <a:r>
              <a:rPr lang="en-US" sz="1400" dirty="0" err="1" smtClean="0"/>
              <a:t>Carta</a:t>
            </a:r>
            <a:r>
              <a:rPr lang="en-US" sz="1400" dirty="0" smtClean="0"/>
              <a:t> (signed by King John in 1215) is provided below.</a:t>
            </a:r>
          </a:p>
          <a:p>
            <a:r>
              <a:rPr lang="en-US" sz="1400" i="1" dirty="0" smtClean="0"/>
              <a:t>          “For a trivial offence, a free man shall be fined only in proportion to the degree of his offence, and for a serious offence correspondingly, but not so heavily as to deprive him of his livelihood.</a:t>
            </a:r>
          </a:p>
          <a:p>
            <a:r>
              <a:rPr lang="en-US" sz="1400" i="1" dirty="0" smtClean="0"/>
              <a:t>          No free man shall be seized or imprisoned, or stripped of his rights or possessions, or outlawed or exiled… in any other way, nor will we proceed with force against him, or send others to do so, except by the lawful judgment of his equals or by the law of the land.</a:t>
            </a:r>
          </a:p>
          <a:p>
            <a:r>
              <a:rPr lang="en-US" sz="1400" i="1" dirty="0"/>
              <a:t> </a:t>
            </a:r>
            <a:r>
              <a:rPr lang="en-US" sz="1400" i="1" dirty="0" smtClean="0"/>
              <a:t>         </a:t>
            </a:r>
            <a:r>
              <a:rPr lang="en-US" sz="1400" i="1" dirty="0" smtClean="0"/>
              <a:t>To no one will we sell, to no one deny or delay right or justice.”</a:t>
            </a:r>
            <a:endParaRPr lang="en-US" sz="1400" i="1" dirty="0"/>
          </a:p>
        </p:txBody>
      </p:sp>
      <p:sp>
        <p:nvSpPr>
          <p:cNvPr id="8" name="Content Placeholder 2"/>
          <p:cNvSpPr txBox="1">
            <a:spLocks/>
          </p:cNvSpPr>
          <p:nvPr/>
        </p:nvSpPr>
        <p:spPr>
          <a:xfrm>
            <a:off x="3810000" y="5295275"/>
            <a:ext cx="2743200" cy="36201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7663" indent="-347663"/>
            <a:r>
              <a:rPr lang="en-US" sz="1400" dirty="0" smtClean="0"/>
              <a:t>How are fines for crimes determined under the Magna </a:t>
            </a:r>
            <a:r>
              <a:rPr lang="en-US" sz="1400" dirty="0" err="1" smtClean="0"/>
              <a:t>Carta</a:t>
            </a:r>
            <a:r>
              <a:rPr lang="en-US" sz="1400" dirty="0" smtClean="0"/>
              <a:t>?</a:t>
            </a:r>
          </a:p>
          <a:p>
            <a:pPr marL="347663" indent="-347663"/>
            <a:r>
              <a:rPr lang="en-US" sz="1400" dirty="0" smtClean="0"/>
              <a:t>Under the Magna </a:t>
            </a:r>
            <a:r>
              <a:rPr lang="en-US" sz="1400" dirty="0" err="1" smtClean="0"/>
              <a:t>Carta</a:t>
            </a:r>
            <a:r>
              <a:rPr lang="en-US" sz="1400" dirty="0" smtClean="0"/>
              <a:t>, what must happen before the law punishes someone?</a:t>
            </a:r>
          </a:p>
          <a:p>
            <a:pPr marL="347663" indent="-347663"/>
            <a:r>
              <a:rPr lang="en-US" sz="1400" dirty="0" smtClean="0"/>
              <a:t>What does the last sentence of the Magna </a:t>
            </a:r>
            <a:r>
              <a:rPr lang="en-US" sz="1400" dirty="0" err="1" smtClean="0"/>
              <a:t>Carta</a:t>
            </a:r>
            <a:r>
              <a:rPr lang="en-US" sz="1400" dirty="0" smtClean="0"/>
              <a:t> mean?</a:t>
            </a:r>
            <a:endParaRPr lang="en-US" sz="1400" dirty="0"/>
          </a:p>
        </p:txBody>
      </p:sp>
      <p:pic>
        <p:nvPicPr>
          <p:cNvPr id="9" name="Picture 2"/>
          <p:cNvPicPr>
            <a:picLocks noChangeAspect="1" noChangeArrowheads="1"/>
          </p:cNvPicPr>
          <p:nvPr/>
        </p:nvPicPr>
        <p:blipFill>
          <a:blip r:embed="rId2">
            <a:grayscl/>
            <a:lum bright="10000" contrast="10000"/>
          </a:blip>
          <a:srcRect/>
          <a:stretch>
            <a:fillRect/>
          </a:stretch>
        </p:blipFill>
        <p:spPr bwMode="auto">
          <a:xfrm>
            <a:off x="4953000" y="3181350"/>
            <a:ext cx="1493308" cy="1619250"/>
          </a:xfrm>
          <a:prstGeom prst="rect">
            <a:avLst/>
          </a:prstGeom>
          <a:noFill/>
          <a:ln w="9525">
            <a:noFill/>
            <a:miter lim="800000"/>
            <a:headEnd/>
            <a:tailEnd/>
          </a:ln>
          <a:effectLst/>
        </p:spPr>
      </p:pic>
      <p:sp>
        <p:nvSpPr>
          <p:cNvPr id="10" name="Title 1"/>
          <p:cNvSpPr txBox="1">
            <a:spLocks/>
          </p:cNvSpPr>
          <p:nvPr/>
        </p:nvSpPr>
        <p:spPr>
          <a:xfrm>
            <a:off x="1905000" y="639762"/>
            <a:ext cx="2995613" cy="4270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u="sng" dirty="0" smtClean="0"/>
              <a:t>William the Conqueror</a:t>
            </a:r>
            <a:endParaRPr lang="en-US" sz="1400" u="sng" dirty="0"/>
          </a:p>
        </p:txBody>
      </p:sp>
      <p:sp>
        <p:nvSpPr>
          <p:cNvPr id="11" name="Title 1"/>
          <p:cNvSpPr txBox="1">
            <a:spLocks/>
          </p:cNvSpPr>
          <p:nvPr/>
        </p:nvSpPr>
        <p:spPr>
          <a:xfrm>
            <a:off x="1905000" y="4876800"/>
            <a:ext cx="2995613" cy="4270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u="sng" dirty="0" smtClean="0"/>
              <a:t>The Magna </a:t>
            </a:r>
            <a:r>
              <a:rPr lang="en-US" sz="1400" u="sng" dirty="0" err="1" smtClean="0"/>
              <a:t>Carta</a:t>
            </a:r>
            <a:r>
              <a:rPr lang="en-US" sz="1400" u="sng" dirty="0" smtClean="0"/>
              <a:t> (1215)</a:t>
            </a:r>
            <a:endParaRPr lang="en-US" sz="1400" u="sng"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4743" y="7239000"/>
            <a:ext cx="1521257"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144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152400"/>
            <a:ext cx="6172200" cy="533400"/>
          </a:xfrm>
        </p:spPr>
        <p:txBody>
          <a:bodyPr>
            <a:normAutofit/>
          </a:bodyPr>
          <a:lstStyle/>
          <a:p>
            <a:r>
              <a:rPr lang="en-US" sz="1800" b="1" u="sng" dirty="0" smtClean="0"/>
              <a:t>Medieval English Law &amp; Government Reading Questions (7.6.5)</a:t>
            </a:r>
            <a:endParaRPr lang="en-US" sz="1800" b="1" u="sng" dirty="0"/>
          </a:p>
        </p:txBody>
      </p:sp>
      <p:sp>
        <p:nvSpPr>
          <p:cNvPr id="4" name="Content Placeholder 2"/>
          <p:cNvSpPr txBox="1">
            <a:spLocks/>
          </p:cNvSpPr>
          <p:nvPr/>
        </p:nvSpPr>
        <p:spPr>
          <a:xfrm>
            <a:off x="152400" y="2286000"/>
            <a:ext cx="3505200" cy="2514600"/>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200" dirty="0">
                <a:solidFill>
                  <a:schemeClr val="tx1"/>
                </a:solidFill>
              </a:rPr>
              <a:t> </a:t>
            </a:r>
            <a:r>
              <a:rPr lang="en-US" sz="1200" dirty="0" smtClean="0">
                <a:solidFill>
                  <a:schemeClr val="tx1"/>
                </a:solidFill>
              </a:rPr>
              <a:t>         The English Civil War was fought between the supporters of the English Parliament and the supporters of King Charles I. Charles I believed in the “</a:t>
            </a:r>
            <a:r>
              <a:rPr lang="en-US" sz="1200" b="1" dirty="0" smtClean="0">
                <a:solidFill>
                  <a:schemeClr val="tx1"/>
                </a:solidFill>
              </a:rPr>
              <a:t>divine right of kings</a:t>
            </a:r>
            <a:r>
              <a:rPr lang="en-US" sz="1200" dirty="0" smtClean="0">
                <a:solidFill>
                  <a:schemeClr val="tx1"/>
                </a:solidFill>
              </a:rPr>
              <a:t>,” which was the belief that kings were chosen by God to rule on earth and had absolute power to do as they pleased. The war broke out when Charles I suspended Parliament and began illegally collecting taxes to raise money. Eventually, the war ended with the capture, trial, and execution of King Charles I in 1649 by Parliament. As a result of the war, </a:t>
            </a:r>
            <a:r>
              <a:rPr lang="en-US" sz="1200" b="1" dirty="0" smtClean="0">
                <a:solidFill>
                  <a:schemeClr val="tx1"/>
                </a:solidFill>
              </a:rPr>
              <a:t>monarchs</a:t>
            </a:r>
            <a:r>
              <a:rPr lang="en-US" sz="1200" dirty="0" smtClean="0">
                <a:solidFill>
                  <a:schemeClr val="tx1"/>
                </a:solidFill>
              </a:rPr>
              <a:t>, or kings, could only rule with the approval of Parliament.</a:t>
            </a:r>
            <a:endParaRPr lang="en-US" sz="1200" b="1" dirty="0">
              <a:solidFill>
                <a:schemeClr val="tx1"/>
              </a:solidFill>
            </a:endParaRPr>
          </a:p>
        </p:txBody>
      </p:sp>
      <p:sp>
        <p:nvSpPr>
          <p:cNvPr id="6" name="Content Placeholder 2"/>
          <p:cNvSpPr>
            <a:spLocks noGrp="1"/>
          </p:cNvSpPr>
          <p:nvPr>
            <p:ph idx="1"/>
          </p:nvPr>
        </p:nvSpPr>
        <p:spPr>
          <a:xfrm>
            <a:off x="3810000" y="1066800"/>
            <a:ext cx="2743200" cy="3733800"/>
          </a:xfrm>
        </p:spPr>
        <p:txBody>
          <a:bodyPr>
            <a:normAutofit/>
          </a:bodyPr>
          <a:lstStyle/>
          <a:p>
            <a:r>
              <a:rPr lang="en-US" sz="1400" dirty="0" smtClean="0"/>
              <a:t>What were the two sides that fought each other during the English Civil War?</a:t>
            </a:r>
            <a:br>
              <a:rPr lang="en-US" sz="1400" dirty="0" smtClean="0"/>
            </a:br>
            <a:endParaRPr lang="en-US" sz="1400" dirty="0" smtClean="0"/>
          </a:p>
          <a:p>
            <a:r>
              <a:rPr lang="en-US" sz="1400" dirty="0" smtClean="0"/>
              <a:t>What was “divine right” and why did it upset members of England’s Parliament?</a:t>
            </a:r>
            <a:br>
              <a:rPr lang="en-US" sz="1400" dirty="0" smtClean="0"/>
            </a:br>
            <a:endParaRPr lang="en-US" sz="1400" dirty="0" smtClean="0"/>
          </a:p>
          <a:p>
            <a:r>
              <a:rPr lang="en-US" sz="1400" dirty="0" smtClean="0"/>
              <a:t>What were the causes and effects of the English Civil War?</a:t>
            </a:r>
            <a:endParaRPr lang="en-US" sz="1400" dirty="0" smtClean="0"/>
          </a:p>
        </p:txBody>
      </p:sp>
      <p:sp>
        <p:nvSpPr>
          <p:cNvPr id="7" name="Rectangle 6"/>
          <p:cNvSpPr/>
          <p:nvPr/>
        </p:nvSpPr>
        <p:spPr>
          <a:xfrm>
            <a:off x="228600" y="5295275"/>
            <a:ext cx="3429000" cy="3600986"/>
          </a:xfrm>
          <a:prstGeom prst="rect">
            <a:avLst/>
          </a:prstGeom>
        </p:spPr>
        <p:txBody>
          <a:bodyPr>
            <a:spAutoFit/>
          </a:bodyPr>
          <a:lstStyle/>
          <a:p>
            <a:r>
              <a:rPr lang="en-US" sz="1200" dirty="0" smtClean="0"/>
              <a:t>After the English Civil War, Parliament passed a bill of rights to define what kings could and couldn’t do. A passage from the document is provided below:</a:t>
            </a:r>
          </a:p>
          <a:p>
            <a:endParaRPr lang="en-US" sz="1200" dirty="0" smtClean="0"/>
          </a:p>
          <a:p>
            <a:r>
              <a:rPr lang="en-US" sz="1200" i="1" dirty="0" smtClean="0"/>
              <a:t>“1. That the …suspending of laws, or the execution of laws, by [royal] authority, without consent of parliament, is illegal…</a:t>
            </a:r>
          </a:p>
          <a:p>
            <a:r>
              <a:rPr lang="en-US" sz="1200" i="1" dirty="0" smtClean="0"/>
              <a:t>4. That [raising taxes] …without grant of parliament…is illegal</a:t>
            </a:r>
          </a:p>
          <a:p>
            <a:r>
              <a:rPr lang="en-US" sz="1200" i="1" dirty="0" smtClean="0"/>
              <a:t>5. That it is the right of the subjects to petition the King…</a:t>
            </a:r>
          </a:p>
          <a:p>
            <a:r>
              <a:rPr lang="en-US" sz="1200" i="1" dirty="0" smtClean="0"/>
              <a:t>6. That the raising or keeping a standing army within the kingdom in time of peace, unless it be with consent of parliament, is against law…</a:t>
            </a:r>
          </a:p>
          <a:p>
            <a:r>
              <a:rPr lang="en-US" sz="1200" i="1" dirty="0" smtClean="0"/>
              <a:t>All and every person and persons that [obeys the Pope in Rome] or shall profess the [Catholic] religion… shall be excluded and be for ever incapable to inherit, possess or enjoy the crown and government of this realm.”</a:t>
            </a:r>
            <a:endParaRPr lang="en-US" sz="1200" i="1" dirty="0"/>
          </a:p>
        </p:txBody>
      </p:sp>
      <p:sp>
        <p:nvSpPr>
          <p:cNvPr id="8" name="Content Placeholder 2"/>
          <p:cNvSpPr txBox="1">
            <a:spLocks/>
          </p:cNvSpPr>
          <p:nvPr/>
        </p:nvSpPr>
        <p:spPr>
          <a:xfrm>
            <a:off x="3810000" y="5295275"/>
            <a:ext cx="2743200" cy="36201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7663" indent="-347663"/>
            <a:r>
              <a:rPr lang="en-US" sz="1400" dirty="0" smtClean="0"/>
              <a:t>According to the quote on the left, what were five changes the English Bill of Rights made to England’s government and people’s rights?</a:t>
            </a:r>
          </a:p>
          <a:p>
            <a:pPr marL="0" indent="0">
              <a:buNone/>
            </a:pPr>
            <a:endParaRPr lang="en-US" sz="1400" dirty="0" smtClean="0"/>
          </a:p>
          <a:p>
            <a:pPr marL="347663" indent="-347663"/>
            <a:r>
              <a:rPr lang="en-US" sz="1400" dirty="0" smtClean="0"/>
              <a:t>Do you agree with all of the changes the English Bill of Rights brought about? Why or why not?</a:t>
            </a:r>
            <a:endParaRPr lang="en-US" sz="1400" dirty="0"/>
          </a:p>
        </p:txBody>
      </p:sp>
      <p:sp>
        <p:nvSpPr>
          <p:cNvPr id="10" name="Title 1"/>
          <p:cNvSpPr txBox="1">
            <a:spLocks/>
          </p:cNvSpPr>
          <p:nvPr/>
        </p:nvSpPr>
        <p:spPr>
          <a:xfrm>
            <a:off x="1905000" y="639762"/>
            <a:ext cx="2995613" cy="4270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u="sng" dirty="0" smtClean="0"/>
              <a:t>The English Civil War (1642-1651)</a:t>
            </a:r>
            <a:endParaRPr lang="en-US" sz="1400" u="sng" dirty="0"/>
          </a:p>
        </p:txBody>
      </p:sp>
      <p:sp>
        <p:nvSpPr>
          <p:cNvPr id="11" name="Title 1"/>
          <p:cNvSpPr txBox="1">
            <a:spLocks/>
          </p:cNvSpPr>
          <p:nvPr/>
        </p:nvSpPr>
        <p:spPr>
          <a:xfrm>
            <a:off x="1905000" y="4876800"/>
            <a:ext cx="2995613" cy="42703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u="sng" dirty="0" smtClean="0"/>
              <a:t>The English Bill of Rights (1688)</a:t>
            </a:r>
            <a:endParaRPr lang="en-US" sz="1400" u="sng" dirty="0"/>
          </a:p>
        </p:txBody>
      </p:sp>
      <p:pic>
        <p:nvPicPr>
          <p:cNvPr id="12" name="Picture 2"/>
          <p:cNvPicPr>
            <a:picLocks noChangeAspect="1" noChangeArrowheads="1"/>
          </p:cNvPicPr>
          <p:nvPr/>
        </p:nvPicPr>
        <p:blipFill>
          <a:blip r:embed="rId2">
            <a:grayscl/>
            <a:lum bright="20000" contrast="40000"/>
          </a:blip>
          <a:srcRect t="36667" b="5000"/>
          <a:stretch>
            <a:fillRect/>
          </a:stretch>
        </p:blipFill>
        <p:spPr bwMode="auto">
          <a:xfrm>
            <a:off x="838200" y="1143000"/>
            <a:ext cx="2222727" cy="1028700"/>
          </a:xfrm>
          <a:prstGeom prst="rect">
            <a:avLst/>
          </a:prstGeom>
          <a:noFill/>
          <a:ln w="9525">
            <a:noFill/>
            <a:miter lim="800000"/>
            <a:headEnd/>
            <a:tailEnd/>
          </a:ln>
          <a:effectLst/>
        </p:spPr>
      </p:pic>
      <p:pic>
        <p:nvPicPr>
          <p:cNvPr id="13" name="Picture 4"/>
          <p:cNvPicPr>
            <a:picLocks noChangeAspect="1" noChangeArrowheads="1"/>
          </p:cNvPicPr>
          <p:nvPr/>
        </p:nvPicPr>
        <p:blipFill>
          <a:blip r:embed="rId3">
            <a:grayscl/>
            <a:lum bright="10000" contrast="10000"/>
          </a:blip>
          <a:srcRect/>
          <a:stretch>
            <a:fillRect/>
          </a:stretch>
        </p:blipFill>
        <p:spPr bwMode="auto">
          <a:xfrm>
            <a:off x="3048000" y="1295400"/>
            <a:ext cx="704850" cy="789693"/>
          </a:xfrm>
          <a:prstGeom prst="rect">
            <a:avLst/>
          </a:prstGeom>
          <a:noFill/>
          <a:ln w="9525">
            <a:noFill/>
            <a:miter lim="800000"/>
            <a:headEnd/>
            <a:tailEnd/>
          </a:ln>
          <a:effectLst/>
        </p:spPr>
      </p:pic>
      <p:pic>
        <p:nvPicPr>
          <p:cNvPr id="14" name="Picture 5"/>
          <p:cNvPicPr>
            <a:picLocks noChangeAspect="1" noChangeArrowheads="1"/>
          </p:cNvPicPr>
          <p:nvPr/>
        </p:nvPicPr>
        <p:blipFill>
          <a:blip r:embed="rId4">
            <a:grayscl/>
            <a:lum bright="-10000" contrast="20000"/>
          </a:blip>
          <a:srcRect/>
          <a:stretch>
            <a:fillRect/>
          </a:stretch>
        </p:blipFill>
        <p:spPr bwMode="auto">
          <a:xfrm>
            <a:off x="104775" y="1219200"/>
            <a:ext cx="733425" cy="891047"/>
          </a:xfrm>
          <a:prstGeom prst="rect">
            <a:avLst/>
          </a:prstGeom>
          <a:noFill/>
          <a:ln w="9525">
            <a:noFill/>
            <a:miter lim="800000"/>
            <a:headEnd/>
            <a:tailEnd/>
          </a:ln>
          <a:effectLst/>
        </p:spPr>
      </p:pic>
      <p:pic>
        <p:nvPicPr>
          <p:cNvPr id="15" name="Picture 3"/>
          <p:cNvPicPr>
            <a:picLocks noChangeAspect="1" noChangeArrowheads="1"/>
          </p:cNvPicPr>
          <p:nvPr/>
        </p:nvPicPr>
        <p:blipFill>
          <a:blip r:embed="rId5">
            <a:grayscl/>
            <a:lum contrast="20000"/>
          </a:blip>
          <a:srcRect l="9496"/>
          <a:stretch>
            <a:fillRect/>
          </a:stretch>
        </p:blipFill>
        <p:spPr bwMode="auto">
          <a:xfrm>
            <a:off x="4191000" y="7753618"/>
            <a:ext cx="2286000" cy="1131757"/>
          </a:xfrm>
          <a:prstGeom prst="rect">
            <a:avLst/>
          </a:prstGeom>
          <a:noFill/>
          <a:ln w="9525">
            <a:noFill/>
            <a:miter lim="800000"/>
            <a:headEnd/>
            <a:tailEnd/>
          </a:ln>
          <a:effectLst/>
        </p:spPr>
      </p:pic>
    </p:spTree>
    <p:extLst>
      <p:ext uri="{BB962C8B-B14F-4D97-AF65-F5344CB8AC3E}">
        <p14:creationId xmlns:p14="http://schemas.microsoft.com/office/powerpoint/2010/main" val="38736989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752</Words>
  <Application>Microsoft Office PowerPoint</Application>
  <PresentationFormat>On-screen Show (4:3)</PresentationFormat>
  <Paragraphs>31</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Medieval English Law &amp; Government Reading Questions (7.6.5)</vt:lpstr>
      <vt:lpstr>Medieval English Law &amp; Government Reading Questions (7.6.5)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Medieval English Law &amp; Government</dc:title>
  <dc:creator>Wesley</dc:creator>
  <cp:lastModifiedBy>Wesley</cp:lastModifiedBy>
  <cp:revision>3</cp:revision>
  <dcterms:created xsi:type="dcterms:W3CDTF">2012-02-01T05:15:23Z</dcterms:created>
  <dcterms:modified xsi:type="dcterms:W3CDTF">2012-02-01T05:44:07Z</dcterms:modified>
</cp:coreProperties>
</file>