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7" r:id="rId2"/>
    <p:sldId id="272" r:id="rId3"/>
    <p:sldId id="260" r:id="rId4"/>
    <p:sldId id="267" r:id="rId5"/>
    <p:sldId id="268" r:id="rId6"/>
    <p:sldId id="261" r:id="rId7"/>
    <p:sldId id="262" r:id="rId8"/>
    <p:sldId id="263" r:id="rId9"/>
    <p:sldId id="264" r:id="rId10"/>
    <p:sldId id="273" r:id="rId11"/>
    <p:sldId id="271" r:id="rId12"/>
    <p:sldId id="266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4F4BD-858D-4F13-A8A0-6AE26135942B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3433E-1E38-4CA3-B4EE-F0D02ED6A7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39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Show “Kingdom of Heaven” (1:30:00 to 1:35:35) clip after this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188B45-A19E-463D-82F6-AA2A1A48E1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1: TRADE!!! (silks, spices, etc.)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2: Exploration (to get trade goods without having to go through Italians/Muslims)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3: Rediscovery of Classical Learning (translated from Arabic into Latin, then into vernacular)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4: Spread of other “Crusades” &amp; the Inquisition</a:t>
            </a: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8CB80B-5718-4659-8DF7-A9DD786CE76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880F2B7-2E03-49F6-BD57-27E84819D6E7}" type="datetimeFigureOut">
              <a:rPr lang="en-US" smtClean="0"/>
              <a:pPr/>
              <a:t>1/22/2012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270ACEF-A689-41D1-A240-17D9E2124C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464234" y="76199"/>
            <a:ext cx="8229600" cy="1066801"/>
          </a:xfrm>
        </p:spPr>
        <p:txBody>
          <a:bodyPr/>
          <a:lstStyle/>
          <a:p>
            <a:pPr algn="ctr"/>
            <a:r>
              <a:rPr lang="en-US" dirty="0" smtClean="0">
                <a:latin typeface="Wide Latin" pitchFamily="18" charset="0"/>
              </a:rPr>
              <a:t>The Crusades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219200" y="6400800"/>
            <a:ext cx="6858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Background: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Krak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des Chevaliers, located in modern-day Syria</a:t>
            </a:r>
          </a:p>
        </p:txBody>
      </p:sp>
      <p:pic>
        <p:nvPicPr>
          <p:cNvPr id="5" name="Picture 4" descr="krak des chevaliers - crusader cas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600" y="1315720"/>
            <a:ext cx="7366000" cy="5008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</a:t>
            </a:r>
            <a:r>
              <a:rPr lang="en-US" dirty="0" err="1" smtClean="0"/>
              <a:t>Here.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0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The Crusades video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8600" y="1600200"/>
            <a:ext cx="8686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“DE – Crusades to the Middle East” (7:45)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down 3-5 questions or details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 you watch the video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3200" b="1" u="sng" baseline="0" dirty="0" smtClean="0">
                <a:solidFill>
                  <a:srgbClr val="FFC000"/>
                </a:solidFill>
              </a:rPr>
              <a:t>Be prepared for</a:t>
            </a:r>
            <a:r>
              <a:rPr lang="en-US" sz="3200" b="1" u="sng" dirty="0" smtClean="0">
                <a:solidFill>
                  <a:srgbClr val="FFC000"/>
                </a:solidFill>
              </a:rPr>
              <a:t> me to call on you &amp; share out your questions or comments.</a:t>
            </a:r>
            <a:endParaRPr kumimoji="0" lang="en-US" sz="3200" b="1" i="0" u="sng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610600" cy="808038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Results?</a:t>
            </a:r>
          </a:p>
        </p:txBody>
      </p:sp>
      <p:pic>
        <p:nvPicPr>
          <p:cNvPr id="7" name="Content Placeholder 6" descr="Spanish_reconquista_anim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10200" y="0"/>
            <a:ext cx="3733800" cy="2694676"/>
          </a:xfr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 l="6289" t="5037" r="23273" b="7648"/>
          <a:stretch>
            <a:fillRect/>
          </a:stretch>
        </p:blipFill>
        <p:spPr bwMode="auto">
          <a:xfrm>
            <a:off x="1143000" y="762000"/>
            <a:ext cx="361070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/>
          <a:srcRect t="8753" b="6366"/>
          <a:stretch>
            <a:fillRect/>
          </a:stretch>
        </p:blipFill>
        <p:spPr bwMode="auto">
          <a:xfrm>
            <a:off x="0" y="3810000"/>
            <a:ext cx="34099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/>
          <a:srcRect l="8000" r="10667"/>
          <a:stretch>
            <a:fillRect/>
          </a:stretch>
        </p:blipFill>
        <p:spPr bwMode="auto">
          <a:xfrm>
            <a:off x="4953000" y="2745858"/>
            <a:ext cx="4191000" cy="411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905000"/>
          </a:xfrm>
          <a:solidFill>
            <a:schemeClr val="accent6">
              <a:lumMod val="75000"/>
            </a:schemeClr>
          </a:soli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Think-Pair-Share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do you think these groups were affected by the Crusades? Why?</a:t>
            </a:r>
          </a:p>
        </p:txBody>
      </p:sp>
      <p:pic>
        <p:nvPicPr>
          <p:cNvPr id="409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620" t="16084" r="11859" b="15257"/>
          <a:stretch>
            <a:fillRect/>
          </a:stretch>
        </p:blipFill>
        <p:spPr>
          <a:xfrm>
            <a:off x="7086600" y="2438400"/>
            <a:ext cx="1479974" cy="1289297"/>
          </a:xfrm>
          <a:noFill/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109375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648200"/>
            <a:ext cx="1231688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362200" y="2057400"/>
            <a:ext cx="3810000" cy="2819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Christians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</a:rPr>
              <a:t>Muslims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Jews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lang="en-US" sz="3200" b="1" dirty="0" smtClean="0">
                <a:solidFill>
                  <a:srgbClr val="FFFF00"/>
                </a:solidFill>
              </a:rPr>
              <a:t>Wealthy people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Poor people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572000"/>
            <a:ext cx="11620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4662488"/>
            <a:ext cx="2428978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a “crusade”?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Think about where you’ve seen the word before or where you’ve seen a word similar to it. What are some possible meanings?</a:t>
            </a:r>
          </a:p>
        </p:txBody>
      </p:sp>
    </p:spTree>
    <p:extLst>
      <p:ext uri="{BB962C8B-B14F-4D97-AF65-F5344CB8AC3E}">
        <p14:creationId xmlns:p14="http://schemas.microsoft.com/office/powerpoint/2010/main" val="344677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762000"/>
            <a:ext cx="3152775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“The Crusades”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5029200"/>
          </a:xfrm>
        </p:spPr>
        <p:txBody>
          <a:bodyPr rtlCol="0">
            <a:normAutofit/>
          </a:bodyPr>
          <a:lstStyle/>
          <a:p>
            <a:pPr fontAlgn="auto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Religious wars fought between Christians &amp; Muslims over the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Holy Land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(Jerusalem)</a:t>
            </a:r>
          </a:p>
          <a:p>
            <a:pPr fontAlgn="auto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Took place between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1095-1291 C.E.</a:t>
            </a:r>
          </a:p>
        </p:txBody>
      </p:sp>
      <p:sp>
        <p:nvSpPr>
          <p:cNvPr id="7" name="Right Arrow 6"/>
          <p:cNvSpPr/>
          <p:nvPr/>
        </p:nvSpPr>
        <p:spPr>
          <a:xfrm rot="2937562">
            <a:off x="6053795" y="2453642"/>
            <a:ext cx="854747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Dummy’s Guide to the Crusades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r="5756"/>
          <a:stretch>
            <a:fillRect/>
          </a:stretch>
        </p:blipFill>
        <p:spPr bwMode="auto">
          <a:xfrm>
            <a:off x="2276475" y="1600200"/>
            <a:ext cx="43529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Callout 4"/>
          <p:cNvSpPr/>
          <p:nvPr/>
        </p:nvSpPr>
        <p:spPr>
          <a:xfrm>
            <a:off x="5486400" y="1066800"/>
            <a:ext cx="3429000" cy="2057400"/>
          </a:xfrm>
          <a:prstGeom prst="wedgeEllipseCallout">
            <a:avLst>
              <a:gd name="adj1" fmla="val -52608"/>
              <a:gd name="adj2" fmla="val 408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 love my god more than you love yours and I’m going to kill </a:t>
            </a:r>
            <a:r>
              <a:rPr lang="en-US" sz="2400" b="1" i="1" u="sng" dirty="0" smtClean="0">
                <a:solidFill>
                  <a:schemeClr val="bg1"/>
                </a:solidFill>
              </a:rPr>
              <a:t>you</a:t>
            </a:r>
            <a:r>
              <a:rPr lang="en-US" sz="2400" dirty="0" smtClean="0">
                <a:solidFill>
                  <a:schemeClr val="bg1"/>
                </a:solidFill>
              </a:rPr>
              <a:t> to prove it!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Oval Callout 5"/>
          <p:cNvSpPr/>
          <p:nvPr/>
        </p:nvSpPr>
        <p:spPr>
          <a:xfrm>
            <a:off x="228600" y="1295400"/>
            <a:ext cx="3429000" cy="2057400"/>
          </a:xfrm>
          <a:prstGeom prst="wedgeEllipseCallout">
            <a:avLst>
              <a:gd name="adj1" fmla="val 38951"/>
              <a:gd name="adj2" fmla="val 503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 love my god more than you love yours and I’m going to kill </a:t>
            </a:r>
            <a:r>
              <a:rPr lang="en-US" sz="2400" b="1" i="1" u="sng" dirty="0" smtClean="0">
                <a:solidFill>
                  <a:schemeClr val="bg1"/>
                </a:solidFill>
              </a:rPr>
              <a:t>YOU</a:t>
            </a:r>
            <a:r>
              <a:rPr lang="en-US" sz="2400" dirty="0" smtClean="0">
                <a:solidFill>
                  <a:schemeClr val="bg1"/>
                </a:solidFill>
              </a:rPr>
              <a:t> to prove it!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4038600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Callout 7"/>
          <p:cNvSpPr/>
          <p:nvPr/>
        </p:nvSpPr>
        <p:spPr>
          <a:xfrm>
            <a:off x="2819400" y="1828800"/>
            <a:ext cx="3429000" cy="2057400"/>
          </a:xfrm>
          <a:prstGeom prst="wedgeEllipseCallout">
            <a:avLst>
              <a:gd name="adj1" fmla="val 71406"/>
              <a:gd name="adj2" fmla="val 84841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But you both worship the same god…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Jerusalem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483"/>
            <a:ext cx="8229600" cy="4877117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Holy city to world’s three major religions (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WHY?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Judaism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	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Christianity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		</a:t>
            </a: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Islam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			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lvl="1" indent="-457200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1371600" indent="-457200"/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35620" t="16084" r="11859" b="15257"/>
          <a:stretch>
            <a:fillRect/>
          </a:stretch>
        </p:blipFill>
        <p:spPr>
          <a:xfrm>
            <a:off x="76200" y="5029200"/>
            <a:ext cx="1371600" cy="1261269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9248" y="3505200"/>
            <a:ext cx="109375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438400"/>
            <a:ext cx="122097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Holy…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981200"/>
            <a:ext cx="44640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3"/>
          <a:srcRect t="25871"/>
          <a:stretch>
            <a:fillRect/>
          </a:stretch>
        </p:blipFill>
        <p:spPr bwMode="auto">
          <a:xfrm>
            <a:off x="4038600" y="0"/>
            <a:ext cx="51054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39104" y="3352800"/>
            <a:ext cx="470489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76200" y="4963180"/>
            <a:ext cx="3886200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The Dome of the Rock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4495800" y="6334780"/>
            <a:ext cx="4648200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Church of the Holy </a:t>
            </a:r>
            <a:r>
              <a:rPr lang="en-US" sz="2800" b="1" dirty="0" err="1" smtClean="0">
                <a:solidFill>
                  <a:schemeClr val="bg1"/>
                </a:solidFill>
                <a:latin typeface="Calibri" pitchFamily="34" charset="0"/>
              </a:rPr>
              <a:t>Sepulchre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257800" y="2524780"/>
            <a:ext cx="3886200" cy="52322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</a:rPr>
              <a:t>The Temple Mount</a:t>
            </a:r>
            <a:endParaRPr lang="en-US" sz="28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Background to First Crusade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Muslim conquered Holy Land &amp; persecute d  Christians</a:t>
            </a:r>
          </a:p>
          <a:p>
            <a:r>
              <a:rPr lang="en-US" dirty="0" smtClean="0"/>
              <a:t>Byzantine Emperor asked Pope for help</a:t>
            </a:r>
          </a:p>
          <a:p>
            <a:r>
              <a:rPr lang="en-US" b="1" dirty="0" smtClean="0">
                <a:solidFill>
                  <a:srgbClr val="FFFF00"/>
                </a:solidFill>
              </a:rPr>
              <a:t>Pope Urban II</a:t>
            </a:r>
            <a:r>
              <a:rPr lang="en-US" dirty="0" smtClean="0"/>
              <a:t> issues call for a Crusade &amp; offers indulgences to anyone who “takes up the Cross”</a:t>
            </a:r>
          </a:p>
          <a:p>
            <a:pPr lvl="1"/>
            <a:r>
              <a:rPr lang="en-US" sz="2800" b="1" dirty="0" smtClean="0">
                <a:solidFill>
                  <a:srgbClr val="FFFF00"/>
                </a:solidFill>
              </a:rPr>
              <a:t>Indulgences</a:t>
            </a:r>
            <a:r>
              <a:rPr lang="en-US" b="1" dirty="0" smtClean="0"/>
              <a:t> </a:t>
            </a:r>
            <a:r>
              <a:rPr lang="en-US" dirty="0" smtClean="0"/>
              <a:t>were </a:t>
            </a:r>
            <a:r>
              <a:rPr lang="en-US" u="sng" dirty="0" smtClean="0"/>
              <a:t>					</a:t>
            </a:r>
            <a:endParaRPr lang="en-US" b="1" dirty="0" smtClean="0"/>
          </a:p>
          <a:p>
            <a:endParaRPr lang="en-US" b="1" dirty="0" smtClean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3505200" y="4038600"/>
            <a:ext cx="502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alibri" pitchFamily="34" charset="0"/>
              </a:rPr>
              <a:t>“get out of hell free” letters</a:t>
            </a:r>
            <a:endParaRPr lang="en-US" sz="2800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Routes taken by the Crusaders</a:t>
            </a:r>
          </a:p>
        </p:txBody>
      </p:sp>
      <p:pic>
        <p:nvPicPr>
          <p:cNvPr id="8194" name="Content Placeholder 3" descr="Crusades_Map.gif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30000"/>
          </a:blip>
          <a:srcRect t="3896" b="3896"/>
          <a:stretch>
            <a:fillRect/>
          </a:stretch>
        </p:blipFill>
        <p:spPr>
          <a:xfrm>
            <a:off x="0" y="1143000"/>
            <a:ext cx="9096375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0" y="2209799"/>
            <a:ext cx="3352800" cy="4441371"/>
          </a:xfrm>
          <a:noFill/>
        </p:spPr>
      </p:pic>
      <p:pic>
        <p:nvPicPr>
          <p:cNvPr id="9" name="Picture 8" descr="Teutonic_knigh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3140" y="2224984"/>
            <a:ext cx="3343660" cy="44806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Compare &amp; Contrast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85800" y="2178209"/>
            <a:ext cx="3352800" cy="4557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5486400" y="13716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Crusaders </a:t>
            </a:r>
          </a:p>
        </p:txBody>
      </p:sp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1676400" y="13716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Muslims</a:t>
            </a:r>
            <a:endParaRPr lang="en-US" sz="2800" b="1" dirty="0">
              <a:latin typeface="Calibri" pitchFamily="34" charset="0"/>
            </a:endParaRPr>
          </a:p>
        </p:txBody>
      </p:sp>
      <p:sp>
        <p:nvSpPr>
          <p:cNvPr id="12" name="Right Arrow 11"/>
          <p:cNvSpPr/>
          <p:nvPr/>
        </p:nvSpPr>
        <p:spPr>
          <a:xfrm rot="5625538">
            <a:off x="1958975" y="1957350"/>
            <a:ext cx="68580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4872109">
            <a:off x="5650459" y="2050230"/>
            <a:ext cx="68580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324</Words>
  <Application>Microsoft Office PowerPoint</Application>
  <PresentationFormat>On-screen Show (4:3)</PresentationFormat>
  <Paragraphs>53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Foundry</vt:lpstr>
      <vt:lpstr>The Crusades</vt:lpstr>
      <vt:lpstr>What is a “crusade”?</vt:lpstr>
      <vt:lpstr>“The Crusades”</vt:lpstr>
      <vt:lpstr>Dummy’s Guide to the Crusades</vt:lpstr>
      <vt:lpstr>Jerusalem</vt:lpstr>
      <vt:lpstr>Holy…</vt:lpstr>
      <vt:lpstr>Background to First Crusade</vt:lpstr>
      <vt:lpstr>Routes taken by the Crusaders</vt:lpstr>
      <vt:lpstr>Compare &amp; Contrast</vt:lpstr>
      <vt:lpstr>End Here.</vt:lpstr>
      <vt:lpstr>The Crusades video</vt:lpstr>
      <vt:lpstr>Results?</vt:lpstr>
      <vt:lpstr>Think-Pair-Share: How do you think these groups were affected by the Crusades? Why?</vt:lpstr>
    </vt:vector>
  </TitlesOfParts>
  <Company>CONTRAPTION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Crusades</dc:title>
  <dc:creator>Wesley Banh</dc:creator>
  <cp:lastModifiedBy>Wesley</cp:lastModifiedBy>
  <cp:revision>38</cp:revision>
  <dcterms:created xsi:type="dcterms:W3CDTF">2011-02-13T23:12:25Z</dcterms:created>
  <dcterms:modified xsi:type="dcterms:W3CDTF">2012-01-23T05:38:37Z</dcterms:modified>
</cp:coreProperties>
</file>