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61" r:id="rId3"/>
    <p:sldId id="258" r:id="rId4"/>
    <p:sldId id="260" r:id="rId5"/>
    <p:sldId id="257" r:id="rId6"/>
    <p:sldId id="262" r:id="rId7"/>
    <p:sldId id="263" r:id="rId8"/>
    <p:sldId id="259"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4331" autoAdjust="0"/>
  </p:normalViewPr>
  <p:slideViewPr>
    <p:cSldViewPr>
      <p:cViewPr varScale="1">
        <p:scale>
          <a:sx n="58" d="100"/>
          <a:sy n="58" d="100"/>
        </p:scale>
        <p:origin x="-97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31C7B1-5570-4088-BB0E-767E409186AF}" type="doc">
      <dgm:prSet loTypeId="urn:microsoft.com/office/officeart/2005/8/layout/venn1" loCatId="relationship" qsTypeId="urn:microsoft.com/office/officeart/2005/8/quickstyle/simple1" qsCatId="simple" csTypeId="urn:microsoft.com/office/officeart/2005/8/colors/accent1_2" csCatId="accent1" phldr="1"/>
      <dgm:spPr/>
    </dgm:pt>
    <dgm:pt modelId="{D92FA49C-9DC2-4BC6-8DFD-A0EB775D2B92}">
      <dgm:prSet phldrT="[Text]" custT="1"/>
      <dgm:spPr/>
      <dgm:t>
        <a:bodyPr anchor="t"/>
        <a:lstStyle/>
        <a:p>
          <a:r>
            <a:rPr lang="en-US" sz="3200" b="1" u="sng" dirty="0" smtClean="0"/>
            <a:t>Frederick II of Prussia</a:t>
          </a:r>
          <a:endParaRPr lang="en-US" sz="3200" b="1" u="sng" dirty="0"/>
        </a:p>
      </dgm:t>
    </dgm:pt>
    <dgm:pt modelId="{51358E56-F477-4DA9-A2DB-EBCF57241B05}" type="parTrans" cxnId="{380747D1-1F8A-4E9F-AE66-E9E47CD5464D}">
      <dgm:prSet/>
      <dgm:spPr/>
      <dgm:t>
        <a:bodyPr/>
        <a:lstStyle/>
        <a:p>
          <a:endParaRPr lang="en-US" sz="3200"/>
        </a:p>
      </dgm:t>
    </dgm:pt>
    <dgm:pt modelId="{D54B2D69-663C-416F-AF40-D503BC479511}" type="sibTrans" cxnId="{380747D1-1F8A-4E9F-AE66-E9E47CD5464D}">
      <dgm:prSet/>
      <dgm:spPr/>
      <dgm:t>
        <a:bodyPr/>
        <a:lstStyle/>
        <a:p>
          <a:endParaRPr lang="en-US" sz="3200"/>
        </a:p>
      </dgm:t>
    </dgm:pt>
    <dgm:pt modelId="{52392C73-A7FB-4C8F-A0EB-4B714A7A9B01}">
      <dgm:prSet phldrT="[Text]" custT="1"/>
      <dgm:spPr/>
      <dgm:t>
        <a:bodyPr anchor="t"/>
        <a:lstStyle/>
        <a:p>
          <a:r>
            <a:rPr lang="en-US" sz="3200" b="0" u="sng" dirty="0" smtClean="0"/>
            <a:t>Joseph II of Austria</a:t>
          </a:r>
          <a:endParaRPr lang="en-US" sz="3200" b="0" u="sng" dirty="0"/>
        </a:p>
      </dgm:t>
    </dgm:pt>
    <dgm:pt modelId="{07571B09-71A5-4606-B84D-60F209BCEA84}" type="parTrans" cxnId="{424F79F7-1987-4999-B58E-4DB3B1CA8E30}">
      <dgm:prSet/>
      <dgm:spPr/>
      <dgm:t>
        <a:bodyPr/>
        <a:lstStyle/>
        <a:p>
          <a:endParaRPr lang="en-US" sz="3200"/>
        </a:p>
      </dgm:t>
    </dgm:pt>
    <dgm:pt modelId="{BD2452AE-BEC5-4A24-87D1-6AFA019BCC2A}" type="sibTrans" cxnId="{424F79F7-1987-4999-B58E-4DB3B1CA8E30}">
      <dgm:prSet/>
      <dgm:spPr/>
      <dgm:t>
        <a:bodyPr/>
        <a:lstStyle/>
        <a:p>
          <a:endParaRPr lang="en-US" sz="3200"/>
        </a:p>
      </dgm:t>
    </dgm:pt>
    <dgm:pt modelId="{A5475568-1B5A-4B8F-8F06-68E110E611A3}">
      <dgm:prSet phldrT="[Text]" custT="1"/>
      <dgm:spPr/>
      <dgm:t>
        <a:bodyPr anchor="t"/>
        <a:lstStyle/>
        <a:p>
          <a:r>
            <a:rPr lang="en-US" sz="3200" b="1" u="sng" dirty="0" smtClean="0"/>
            <a:t>Catherine II of Russia</a:t>
          </a:r>
          <a:endParaRPr lang="en-US" sz="3200" b="1" u="sng" dirty="0"/>
        </a:p>
      </dgm:t>
    </dgm:pt>
    <dgm:pt modelId="{2022F1B2-9158-41C8-AA08-4BD0A20FA670}" type="parTrans" cxnId="{2BA654FB-3AF4-4CA7-AA76-B8BDF55B88BB}">
      <dgm:prSet/>
      <dgm:spPr/>
      <dgm:t>
        <a:bodyPr/>
        <a:lstStyle/>
        <a:p>
          <a:endParaRPr lang="en-US" sz="3200"/>
        </a:p>
      </dgm:t>
    </dgm:pt>
    <dgm:pt modelId="{AAA26B14-3663-4A1A-9C15-ED5CD698EFB6}" type="sibTrans" cxnId="{2BA654FB-3AF4-4CA7-AA76-B8BDF55B88BB}">
      <dgm:prSet/>
      <dgm:spPr/>
      <dgm:t>
        <a:bodyPr/>
        <a:lstStyle/>
        <a:p>
          <a:endParaRPr lang="en-US" sz="3200"/>
        </a:p>
      </dgm:t>
    </dgm:pt>
    <dgm:pt modelId="{343A1F58-40FF-4E43-995D-A38BBCE5E57E}" type="pres">
      <dgm:prSet presAssocID="{A731C7B1-5570-4088-BB0E-767E409186AF}" presName="compositeShape" presStyleCnt="0">
        <dgm:presLayoutVars>
          <dgm:chMax val="7"/>
          <dgm:dir/>
          <dgm:resizeHandles val="exact"/>
        </dgm:presLayoutVars>
      </dgm:prSet>
      <dgm:spPr/>
    </dgm:pt>
    <dgm:pt modelId="{8FF496CF-70A1-410C-960A-7348BE4B5C9F}" type="pres">
      <dgm:prSet presAssocID="{D92FA49C-9DC2-4BC6-8DFD-A0EB775D2B92}" presName="circ1" presStyleLbl="vennNode1" presStyleIdx="0" presStyleCnt="3" custScaleX="122222" custScaleY="92593" custLinFactNeighborX="1851" custLinFactNeighborY="-5787"/>
      <dgm:spPr/>
      <dgm:t>
        <a:bodyPr/>
        <a:lstStyle/>
        <a:p>
          <a:endParaRPr lang="en-US"/>
        </a:p>
      </dgm:t>
    </dgm:pt>
    <dgm:pt modelId="{73B709D0-2E3F-49A9-B997-43C53B0FB9B0}" type="pres">
      <dgm:prSet presAssocID="{D92FA49C-9DC2-4BC6-8DFD-A0EB775D2B92}" presName="circ1Tx" presStyleLbl="revTx" presStyleIdx="0" presStyleCnt="0">
        <dgm:presLayoutVars>
          <dgm:chMax val="0"/>
          <dgm:chPref val="0"/>
          <dgm:bulletEnabled val="1"/>
        </dgm:presLayoutVars>
      </dgm:prSet>
      <dgm:spPr/>
      <dgm:t>
        <a:bodyPr/>
        <a:lstStyle/>
        <a:p>
          <a:endParaRPr lang="en-US"/>
        </a:p>
      </dgm:t>
    </dgm:pt>
    <dgm:pt modelId="{A0D98B7E-71BD-4159-81C1-62ED3A8A8E15}" type="pres">
      <dgm:prSet presAssocID="{52392C73-A7FB-4C8F-A0EB-4B714A7A9B01}" presName="circ2" presStyleLbl="vennNode1" presStyleIdx="1" presStyleCnt="3" custScaleX="122221" custScaleY="92593" custLinFactNeighborX="8361"/>
      <dgm:spPr/>
      <dgm:t>
        <a:bodyPr/>
        <a:lstStyle/>
        <a:p>
          <a:endParaRPr lang="en-US"/>
        </a:p>
      </dgm:t>
    </dgm:pt>
    <dgm:pt modelId="{5062563B-345A-4315-9FC4-573B1AB214B8}" type="pres">
      <dgm:prSet presAssocID="{52392C73-A7FB-4C8F-A0EB-4B714A7A9B01}" presName="circ2Tx" presStyleLbl="revTx" presStyleIdx="0" presStyleCnt="0">
        <dgm:presLayoutVars>
          <dgm:chMax val="0"/>
          <dgm:chPref val="0"/>
          <dgm:bulletEnabled val="1"/>
        </dgm:presLayoutVars>
      </dgm:prSet>
      <dgm:spPr/>
      <dgm:t>
        <a:bodyPr/>
        <a:lstStyle/>
        <a:p>
          <a:endParaRPr lang="en-US"/>
        </a:p>
      </dgm:t>
    </dgm:pt>
    <dgm:pt modelId="{777A93E2-EBB2-4913-9F4C-42A64F9574AD}" type="pres">
      <dgm:prSet presAssocID="{A5475568-1B5A-4B8F-8F06-68E110E611A3}" presName="circ3" presStyleLbl="vennNode1" presStyleIdx="2" presStyleCnt="3" custScaleX="122223" custScaleY="92593" custLinFactNeighborX="-8361"/>
      <dgm:spPr/>
      <dgm:t>
        <a:bodyPr/>
        <a:lstStyle/>
        <a:p>
          <a:endParaRPr lang="en-US"/>
        </a:p>
      </dgm:t>
    </dgm:pt>
    <dgm:pt modelId="{44109EAD-AC07-4DAC-8651-01C72F96570A}" type="pres">
      <dgm:prSet presAssocID="{A5475568-1B5A-4B8F-8F06-68E110E611A3}" presName="circ3Tx" presStyleLbl="revTx" presStyleIdx="0" presStyleCnt="0">
        <dgm:presLayoutVars>
          <dgm:chMax val="0"/>
          <dgm:chPref val="0"/>
          <dgm:bulletEnabled val="1"/>
        </dgm:presLayoutVars>
      </dgm:prSet>
      <dgm:spPr/>
      <dgm:t>
        <a:bodyPr/>
        <a:lstStyle/>
        <a:p>
          <a:endParaRPr lang="en-US"/>
        </a:p>
      </dgm:t>
    </dgm:pt>
  </dgm:ptLst>
  <dgm:cxnLst>
    <dgm:cxn modelId="{8A7DF6D5-7628-4459-8868-26076BA9583D}" type="presOf" srcId="{A731C7B1-5570-4088-BB0E-767E409186AF}" destId="{343A1F58-40FF-4E43-995D-A38BBCE5E57E}" srcOrd="0" destOrd="0" presId="urn:microsoft.com/office/officeart/2005/8/layout/venn1"/>
    <dgm:cxn modelId="{2BA654FB-3AF4-4CA7-AA76-B8BDF55B88BB}" srcId="{A731C7B1-5570-4088-BB0E-767E409186AF}" destId="{A5475568-1B5A-4B8F-8F06-68E110E611A3}" srcOrd="2" destOrd="0" parTransId="{2022F1B2-9158-41C8-AA08-4BD0A20FA670}" sibTransId="{AAA26B14-3663-4A1A-9C15-ED5CD698EFB6}"/>
    <dgm:cxn modelId="{C6C6733D-CECA-4C57-A262-77BD46DD6506}" type="presOf" srcId="{52392C73-A7FB-4C8F-A0EB-4B714A7A9B01}" destId="{A0D98B7E-71BD-4159-81C1-62ED3A8A8E15}" srcOrd="0" destOrd="0" presId="urn:microsoft.com/office/officeart/2005/8/layout/venn1"/>
    <dgm:cxn modelId="{C4F93A53-DE07-44D5-88EB-FFC5CA5F151A}" type="presOf" srcId="{A5475568-1B5A-4B8F-8F06-68E110E611A3}" destId="{777A93E2-EBB2-4913-9F4C-42A64F9574AD}" srcOrd="0" destOrd="0" presId="urn:microsoft.com/office/officeart/2005/8/layout/venn1"/>
    <dgm:cxn modelId="{B2498DE2-1ABE-478D-84DD-3387260D9D67}" type="presOf" srcId="{A5475568-1B5A-4B8F-8F06-68E110E611A3}" destId="{44109EAD-AC07-4DAC-8651-01C72F96570A}" srcOrd="1" destOrd="0" presId="urn:microsoft.com/office/officeart/2005/8/layout/venn1"/>
    <dgm:cxn modelId="{380747D1-1F8A-4E9F-AE66-E9E47CD5464D}" srcId="{A731C7B1-5570-4088-BB0E-767E409186AF}" destId="{D92FA49C-9DC2-4BC6-8DFD-A0EB775D2B92}" srcOrd="0" destOrd="0" parTransId="{51358E56-F477-4DA9-A2DB-EBCF57241B05}" sibTransId="{D54B2D69-663C-416F-AF40-D503BC479511}"/>
    <dgm:cxn modelId="{E0E3670F-F9F7-49A0-9D3E-96CD9681DAD9}" type="presOf" srcId="{D92FA49C-9DC2-4BC6-8DFD-A0EB775D2B92}" destId="{8FF496CF-70A1-410C-960A-7348BE4B5C9F}" srcOrd="0" destOrd="0" presId="urn:microsoft.com/office/officeart/2005/8/layout/venn1"/>
    <dgm:cxn modelId="{995E0095-3FEB-4188-9299-92F45407AD7C}" type="presOf" srcId="{52392C73-A7FB-4C8F-A0EB-4B714A7A9B01}" destId="{5062563B-345A-4315-9FC4-573B1AB214B8}" srcOrd="1" destOrd="0" presId="urn:microsoft.com/office/officeart/2005/8/layout/venn1"/>
    <dgm:cxn modelId="{424F79F7-1987-4999-B58E-4DB3B1CA8E30}" srcId="{A731C7B1-5570-4088-BB0E-767E409186AF}" destId="{52392C73-A7FB-4C8F-A0EB-4B714A7A9B01}" srcOrd="1" destOrd="0" parTransId="{07571B09-71A5-4606-B84D-60F209BCEA84}" sibTransId="{BD2452AE-BEC5-4A24-87D1-6AFA019BCC2A}"/>
    <dgm:cxn modelId="{50DA81E4-90EF-43D6-B0F7-4DA6603A0F1F}" type="presOf" srcId="{D92FA49C-9DC2-4BC6-8DFD-A0EB775D2B92}" destId="{73B709D0-2E3F-49A9-B997-43C53B0FB9B0}" srcOrd="1" destOrd="0" presId="urn:microsoft.com/office/officeart/2005/8/layout/venn1"/>
    <dgm:cxn modelId="{7EE2136B-0AC2-40CE-A1A3-0F2A43D9B671}" type="presParOf" srcId="{343A1F58-40FF-4E43-995D-A38BBCE5E57E}" destId="{8FF496CF-70A1-410C-960A-7348BE4B5C9F}" srcOrd="0" destOrd="0" presId="urn:microsoft.com/office/officeart/2005/8/layout/venn1"/>
    <dgm:cxn modelId="{448CE9BC-9EC8-4438-BF09-ECFFC5B384DA}" type="presParOf" srcId="{343A1F58-40FF-4E43-995D-A38BBCE5E57E}" destId="{73B709D0-2E3F-49A9-B997-43C53B0FB9B0}" srcOrd="1" destOrd="0" presId="urn:microsoft.com/office/officeart/2005/8/layout/venn1"/>
    <dgm:cxn modelId="{F5B733F0-8F19-472E-BAAB-2476B2A5D110}" type="presParOf" srcId="{343A1F58-40FF-4E43-995D-A38BBCE5E57E}" destId="{A0D98B7E-71BD-4159-81C1-62ED3A8A8E15}" srcOrd="2" destOrd="0" presId="urn:microsoft.com/office/officeart/2005/8/layout/venn1"/>
    <dgm:cxn modelId="{F7B63966-E512-464F-948E-B91DFF73BC17}" type="presParOf" srcId="{343A1F58-40FF-4E43-995D-A38BBCE5E57E}" destId="{5062563B-345A-4315-9FC4-573B1AB214B8}" srcOrd="3" destOrd="0" presId="urn:microsoft.com/office/officeart/2005/8/layout/venn1"/>
    <dgm:cxn modelId="{8A4936BA-CD7E-4F9C-9C26-8A003E00EF79}" type="presParOf" srcId="{343A1F58-40FF-4E43-995D-A38BBCE5E57E}" destId="{777A93E2-EBB2-4913-9F4C-42A64F9574AD}" srcOrd="4" destOrd="0" presId="urn:microsoft.com/office/officeart/2005/8/layout/venn1"/>
    <dgm:cxn modelId="{AE6C51D3-549B-4D4F-88C9-13141D6DDEED}" type="presParOf" srcId="{343A1F58-40FF-4E43-995D-A38BBCE5E57E}" destId="{44109EAD-AC07-4DAC-8651-01C72F96570A}" srcOrd="5" destOrd="0" presId="urn:microsoft.com/office/officeart/2005/8/layout/venn1"/>
  </dgm:cxnLst>
  <dgm:bg/>
  <dgm:whole/>
</dgm:dataModel>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FBFF7A-452D-405C-875D-ED13F0107C44}" type="datetimeFigureOut">
              <a:rPr lang="en-US" smtClean="0"/>
              <a:t>6/14/2011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5A2031-E35F-4417-A36A-3098459A075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Original quote: </a:t>
            </a:r>
          </a:p>
          <a:p>
            <a:r>
              <a:rPr lang="en-US" dirty="0" smtClean="0"/>
              <a:t>"... whenever the Legislators </a:t>
            </a:r>
            <a:r>
              <a:rPr lang="en-US" dirty="0" err="1" smtClean="0"/>
              <a:t>endeavour</a:t>
            </a:r>
            <a:r>
              <a:rPr lang="en-US" dirty="0" smtClean="0"/>
              <a:t> to take away, and destroy the Property of the People, or to reduce them to Slavery under Arbitrary Power, they put themselves into a state of War with the People, who are thereupon absolved from any farther Obedience, and are left to the common refuge which God hath provided for all men against force and violence. ... [Power then] devolves to the People, who have a Right to resume their original Liberty, and, by the Establishment of a new Legislative (such as they shall think fit) provide for their own Safety and Security, which is the end for which they are in Society." </a:t>
            </a:r>
            <a:endParaRPr lang="en-US" dirty="0"/>
          </a:p>
        </p:txBody>
      </p:sp>
      <p:sp>
        <p:nvSpPr>
          <p:cNvPr id="4" name="Slide Number Placeholder 3"/>
          <p:cNvSpPr>
            <a:spLocks noGrp="1"/>
          </p:cNvSpPr>
          <p:nvPr>
            <p:ph type="sldNum" sz="quarter" idx="10"/>
          </p:nvPr>
        </p:nvSpPr>
        <p:spPr/>
        <p:txBody>
          <a:bodyPr/>
          <a:lstStyle/>
          <a:p>
            <a:fld id="{435A2031-E35F-4417-A36A-3098459A0752}" type="slidenum">
              <a:rPr lang="en-US" smtClean="0"/>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5A2031-E35F-4417-A36A-3098459A0752}"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DDFA729B-BA3D-4DBE-B21D-76461E618CDA}" type="datetimeFigureOut">
              <a:rPr lang="en-US" smtClean="0"/>
              <a:t>6/14/2011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025BF38-DA2D-43B9-84AE-61C71B63807B}"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FA729B-BA3D-4DBE-B21D-76461E618CDA}" type="datetimeFigureOut">
              <a:rPr lang="en-US" smtClean="0"/>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25BF38-DA2D-43B9-84AE-61C71B63807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FA729B-BA3D-4DBE-B21D-76461E618CDA}" type="datetimeFigureOut">
              <a:rPr lang="en-US" smtClean="0"/>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25BF38-DA2D-43B9-84AE-61C71B63807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DFA729B-BA3D-4DBE-B21D-76461E618CDA}" type="datetimeFigureOut">
              <a:rPr lang="en-US" smtClean="0"/>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25BF38-DA2D-43B9-84AE-61C71B63807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DFA729B-BA3D-4DBE-B21D-76461E618CDA}" type="datetimeFigureOut">
              <a:rPr lang="en-US" smtClean="0"/>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025BF38-DA2D-43B9-84AE-61C71B63807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FA729B-BA3D-4DBE-B21D-76461E618CDA}" type="datetimeFigureOut">
              <a:rPr lang="en-US" smtClean="0"/>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25BF38-DA2D-43B9-84AE-61C71B63807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DFA729B-BA3D-4DBE-B21D-76461E618CDA}" type="datetimeFigureOut">
              <a:rPr lang="en-US" smtClean="0"/>
              <a:t>6/14/2011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25BF38-DA2D-43B9-84AE-61C71B63807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DFA729B-BA3D-4DBE-B21D-76461E618CDA}" type="datetimeFigureOut">
              <a:rPr lang="en-US" smtClean="0"/>
              <a:t>6/14/2011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25BF38-DA2D-43B9-84AE-61C71B63807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FA729B-BA3D-4DBE-B21D-76461E618CDA}" type="datetimeFigureOut">
              <a:rPr lang="en-US" smtClean="0"/>
              <a:t>6/14/2011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25BF38-DA2D-43B9-84AE-61C71B63807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DFA729B-BA3D-4DBE-B21D-76461E618CDA}" type="datetimeFigureOut">
              <a:rPr lang="en-US" smtClean="0"/>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25BF38-DA2D-43B9-84AE-61C71B63807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DFA729B-BA3D-4DBE-B21D-76461E618CDA}" type="datetimeFigureOut">
              <a:rPr lang="en-US" smtClean="0"/>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25BF38-DA2D-43B9-84AE-61C71B63807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duotone>
              <a:schemeClr val="bg1">
                <a:shade val="3000"/>
                <a:satMod val="110000"/>
              </a:schemeClr>
              <a:schemeClr val="bg1">
                <a:tint val="60000"/>
                <a:satMod val="425000"/>
              </a:schemeClr>
            </a:duotone>
            <a:lum bright="-15000"/>
          </a:blip>
          <a:srcRect/>
          <a:stretch>
            <a:fillRect/>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DFA729B-BA3D-4DBE-B21D-76461E618CDA}" type="datetimeFigureOut">
              <a:rPr lang="en-US" smtClean="0"/>
              <a:t>6/14/2011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025BF38-DA2D-43B9-84AE-61C71B63807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Enlightenment: Thinkers &amp; Despots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Key Thinkers</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5257800" y="1143000"/>
            <a:ext cx="3657600" cy="5614416"/>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a:srcRect/>
          <a:stretch>
            <a:fillRect/>
          </a:stretch>
        </p:blipFill>
        <p:spPr bwMode="auto">
          <a:xfrm>
            <a:off x="228600" y="1219200"/>
            <a:ext cx="3657600" cy="4498848"/>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John Locke</a:t>
            </a:r>
            <a:endParaRPr lang="en-US" dirty="0"/>
          </a:p>
        </p:txBody>
      </p:sp>
      <p:sp>
        <p:nvSpPr>
          <p:cNvPr id="4" name="Rectangle 3"/>
          <p:cNvSpPr/>
          <p:nvPr/>
        </p:nvSpPr>
        <p:spPr>
          <a:xfrm>
            <a:off x="152400" y="1600200"/>
            <a:ext cx="6019800" cy="4524315"/>
          </a:xfrm>
          <a:prstGeom prst="rect">
            <a:avLst/>
          </a:prstGeom>
          <a:solidFill>
            <a:schemeClr val="tx1"/>
          </a:solidFill>
        </p:spPr>
        <p:txBody>
          <a:bodyPr wrap="square">
            <a:spAutoFit/>
          </a:bodyPr>
          <a:lstStyle/>
          <a:p>
            <a:r>
              <a:rPr lang="en-US" sz="3600" dirty="0" smtClean="0">
                <a:solidFill>
                  <a:schemeClr val="bg1"/>
                </a:solidFill>
              </a:rPr>
              <a:t>“All mankind... being all equal and independent, no one ought to harm another in his life, health, liberty or possessions.”</a:t>
            </a:r>
          </a:p>
          <a:p>
            <a:endParaRPr lang="en-US" sz="3600" dirty="0">
              <a:solidFill>
                <a:schemeClr val="bg1"/>
              </a:solidFill>
            </a:endParaRPr>
          </a:p>
          <a:p>
            <a:endParaRPr lang="en-US" sz="3600" dirty="0" smtClean="0">
              <a:solidFill>
                <a:schemeClr val="bg1"/>
              </a:solidFill>
            </a:endParaRPr>
          </a:p>
          <a:p>
            <a:endParaRPr lang="en-US" sz="3600" dirty="0" smtClean="0">
              <a:solidFill>
                <a:schemeClr val="bg1"/>
              </a:solidFill>
            </a:endParaRPr>
          </a:p>
        </p:txBody>
      </p:sp>
      <p:grpSp>
        <p:nvGrpSpPr>
          <p:cNvPr id="11" name="Group 10"/>
          <p:cNvGrpSpPr/>
          <p:nvPr/>
        </p:nvGrpSpPr>
        <p:grpSpPr>
          <a:xfrm>
            <a:off x="5867400" y="1219200"/>
            <a:ext cx="2971800" cy="1600200"/>
            <a:chOff x="5867400" y="1219200"/>
            <a:chExt cx="2971800" cy="1600200"/>
          </a:xfrm>
        </p:grpSpPr>
        <p:sp>
          <p:nvSpPr>
            <p:cNvPr id="8" name="Right Arrow 7"/>
            <p:cNvSpPr/>
            <p:nvPr/>
          </p:nvSpPr>
          <p:spPr>
            <a:xfrm rot="10800000">
              <a:off x="5867400" y="1600200"/>
              <a:ext cx="11430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934200" y="1219200"/>
              <a:ext cx="190500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bg1"/>
                  </a:solidFill>
                </a:rPr>
                <a:t>Natural Rights</a:t>
              </a:r>
              <a:endParaRPr lang="en-US" sz="3200" dirty="0">
                <a:solidFill>
                  <a:schemeClr val="bg1"/>
                </a:solidFill>
              </a:endParaRPr>
            </a:p>
          </p:txBody>
        </p:sp>
      </p:grpSp>
      <p:sp>
        <p:nvSpPr>
          <p:cNvPr id="12" name="Rectangle 11"/>
          <p:cNvSpPr/>
          <p:nvPr/>
        </p:nvSpPr>
        <p:spPr>
          <a:xfrm>
            <a:off x="152400" y="1219200"/>
            <a:ext cx="6019800" cy="5509200"/>
          </a:xfrm>
          <a:prstGeom prst="rect">
            <a:avLst/>
          </a:prstGeom>
          <a:solidFill>
            <a:schemeClr val="tx1"/>
          </a:solidFill>
        </p:spPr>
        <p:txBody>
          <a:bodyPr wrap="square">
            <a:spAutoFit/>
          </a:bodyPr>
          <a:lstStyle/>
          <a:p>
            <a:pPr>
              <a:defRPr/>
            </a:pPr>
            <a:r>
              <a:rPr lang="en-US" sz="3200" dirty="0">
                <a:solidFill>
                  <a:schemeClr val="bg1"/>
                </a:solidFill>
              </a:rPr>
              <a:t>“…Whenever the government takes away or destroys people’s property and rights, it puts itself against the people and the people are no longer required from following its laws. At this point, the people have a right to establish a new government to preserve order and protect their rights, which is the whole purpose of a government</a:t>
            </a:r>
            <a:r>
              <a:rPr lang="en-US" sz="3200" dirty="0" smtClean="0">
                <a:solidFill>
                  <a:schemeClr val="bg1"/>
                </a:solidFill>
              </a:rPr>
              <a:t>.”</a:t>
            </a:r>
            <a:endParaRPr lang="en-US" sz="3200" dirty="0" smtClean="0">
              <a:solidFill>
                <a:schemeClr val="bg1"/>
              </a:solidFill>
            </a:endParaRPr>
          </a:p>
        </p:txBody>
      </p:sp>
      <p:grpSp>
        <p:nvGrpSpPr>
          <p:cNvPr id="13" name="Group 12"/>
          <p:cNvGrpSpPr/>
          <p:nvPr/>
        </p:nvGrpSpPr>
        <p:grpSpPr>
          <a:xfrm>
            <a:off x="6096001" y="3657600"/>
            <a:ext cx="2743199" cy="1600200"/>
            <a:chOff x="6096001" y="1219200"/>
            <a:chExt cx="2743199" cy="1600200"/>
          </a:xfrm>
        </p:grpSpPr>
        <p:sp>
          <p:nvSpPr>
            <p:cNvPr id="14" name="Right Arrow 13"/>
            <p:cNvSpPr/>
            <p:nvPr/>
          </p:nvSpPr>
          <p:spPr>
            <a:xfrm rot="10800000">
              <a:off x="6096001" y="1600200"/>
              <a:ext cx="11430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705600" y="1219200"/>
              <a:ext cx="213360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00" dirty="0" smtClean="0">
                  <a:solidFill>
                    <a:schemeClr val="bg1"/>
                  </a:solidFill>
                </a:rPr>
                <a:t>Gives people right to rebellion</a:t>
              </a:r>
              <a:endParaRPr lang="en-US" sz="2600" dirty="0">
                <a:solidFill>
                  <a:schemeClr val="bg1"/>
                </a:solidFill>
              </a:endParaRPr>
            </a:p>
          </p:txBody>
        </p:sp>
      </p:grpSp>
      <p:cxnSp>
        <p:nvCxnSpPr>
          <p:cNvPr id="17" name="Straight Connector 16"/>
          <p:cNvCxnSpPr/>
          <p:nvPr/>
        </p:nvCxnSpPr>
        <p:spPr>
          <a:xfrm>
            <a:off x="609600" y="1752600"/>
            <a:ext cx="5410200" cy="1588"/>
          </a:xfrm>
          <a:prstGeom prst="line">
            <a:avLst/>
          </a:prstGeom>
        </p:spPr>
        <p:style>
          <a:lnRef idx="2">
            <a:schemeClr val="accent4"/>
          </a:lnRef>
          <a:fillRef idx="0">
            <a:schemeClr val="accent4"/>
          </a:fillRef>
          <a:effectRef idx="1">
            <a:schemeClr val="accent4"/>
          </a:effectRef>
          <a:fontRef idx="minor">
            <a:schemeClr val="tx1"/>
          </a:fontRef>
        </p:style>
      </p:cxnSp>
      <p:cxnSp>
        <p:nvCxnSpPr>
          <p:cNvPr id="18" name="Straight Connector 17"/>
          <p:cNvCxnSpPr/>
          <p:nvPr/>
        </p:nvCxnSpPr>
        <p:spPr>
          <a:xfrm>
            <a:off x="381000" y="2209800"/>
            <a:ext cx="5638800" cy="1588"/>
          </a:xfrm>
          <a:prstGeom prst="line">
            <a:avLst/>
          </a:prstGeom>
        </p:spPr>
        <p:style>
          <a:lnRef idx="2">
            <a:schemeClr val="accent4"/>
          </a:lnRef>
          <a:fillRef idx="0">
            <a:schemeClr val="accent4"/>
          </a:fillRef>
          <a:effectRef idx="1">
            <a:schemeClr val="accent4"/>
          </a:effectRef>
          <a:fontRef idx="minor">
            <a:schemeClr val="tx1"/>
          </a:fontRef>
        </p:style>
      </p:cxnSp>
      <p:cxnSp>
        <p:nvCxnSpPr>
          <p:cNvPr id="20" name="Straight Connector 19"/>
          <p:cNvCxnSpPr/>
          <p:nvPr/>
        </p:nvCxnSpPr>
        <p:spPr>
          <a:xfrm>
            <a:off x="381000" y="2743200"/>
            <a:ext cx="5562600" cy="1588"/>
          </a:xfrm>
          <a:prstGeom prst="line">
            <a:avLst/>
          </a:prstGeom>
        </p:spPr>
        <p:style>
          <a:lnRef idx="2">
            <a:schemeClr val="accent4"/>
          </a:lnRef>
          <a:fillRef idx="0">
            <a:schemeClr val="accent4"/>
          </a:fillRef>
          <a:effectRef idx="1">
            <a:schemeClr val="accent4"/>
          </a:effectRef>
          <a:fontRef idx="minor">
            <a:schemeClr val="tx1"/>
          </a:fontRef>
        </p:style>
      </p:cxnSp>
      <p:cxnSp>
        <p:nvCxnSpPr>
          <p:cNvPr id="23" name="Straight Connector 22"/>
          <p:cNvCxnSpPr/>
          <p:nvPr/>
        </p:nvCxnSpPr>
        <p:spPr>
          <a:xfrm>
            <a:off x="304800" y="4191000"/>
            <a:ext cx="5715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381000" y="4646612"/>
            <a:ext cx="56388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81000" y="5180012"/>
            <a:ext cx="5562600" cy="1588"/>
          </a:xfrm>
          <a:prstGeom prst="line">
            <a:avLst/>
          </a:prstGeom>
        </p:spPr>
        <p:style>
          <a:lnRef idx="2">
            <a:schemeClr val="accent1"/>
          </a:lnRef>
          <a:fillRef idx="0">
            <a:schemeClr val="accent1"/>
          </a:fillRef>
          <a:effectRef idx="1">
            <a:schemeClr val="accent1"/>
          </a:effectRef>
          <a:fontRef idx="minor">
            <a:schemeClr val="tx1"/>
          </a:fontRef>
        </p:style>
      </p:cxnSp>
      <p:grpSp>
        <p:nvGrpSpPr>
          <p:cNvPr id="26" name="Group 25"/>
          <p:cNvGrpSpPr/>
          <p:nvPr/>
        </p:nvGrpSpPr>
        <p:grpSpPr>
          <a:xfrm>
            <a:off x="6096000" y="1219200"/>
            <a:ext cx="2743199" cy="1600200"/>
            <a:chOff x="6096001" y="1219200"/>
            <a:chExt cx="2743199" cy="1600200"/>
          </a:xfrm>
        </p:grpSpPr>
        <p:sp>
          <p:nvSpPr>
            <p:cNvPr id="27" name="Right Arrow 26"/>
            <p:cNvSpPr/>
            <p:nvPr/>
          </p:nvSpPr>
          <p:spPr>
            <a:xfrm rot="10800000">
              <a:off x="6096001" y="1600200"/>
              <a:ext cx="1143000" cy="762000"/>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8" name="Rounded Rectangle 27"/>
            <p:cNvSpPr/>
            <p:nvPr/>
          </p:nvSpPr>
          <p:spPr>
            <a:xfrm>
              <a:off x="6705601" y="1219200"/>
              <a:ext cx="2133599" cy="160020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600" dirty="0" smtClean="0">
                  <a:solidFill>
                    <a:schemeClr val="bg1"/>
                  </a:solidFill>
                </a:rPr>
                <a:t>Abuse of power by government</a:t>
              </a:r>
              <a:endParaRPr lang="en-US" sz="2600"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2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027"/>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1"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1+#ppt_w/2"/>
                                          </p:val>
                                        </p:tav>
                                        <p:tav tm="100000">
                                          <p:val>
                                            <p:strVal val="#ppt_x"/>
                                          </p:val>
                                        </p:tav>
                                      </p:tavLst>
                                    </p:anim>
                                    <p:anim calcmode="lin" valueType="num">
                                      <p:cBhvr additive="base">
                                        <p:cTn id="19"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500"/>
                                        <p:tgtEl>
                                          <p:spTgt spid="11"/>
                                        </p:tgtEl>
                                      </p:cBhvr>
                                    </p:animEffect>
                                    <p:set>
                                      <p:cBhvr>
                                        <p:cTn id="24" dur="1" fill="hold">
                                          <p:stCondLst>
                                            <p:cond delay="499"/>
                                          </p:stCondLst>
                                        </p:cTn>
                                        <p:tgtEl>
                                          <p:spTgt spid="11"/>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4"/>
                                        </p:tgtEl>
                                      </p:cBhvr>
                                    </p:animEffect>
                                    <p:set>
                                      <p:cBhvr>
                                        <p:cTn id="27" dur="1" fill="hold">
                                          <p:stCondLst>
                                            <p:cond delay="499"/>
                                          </p:stCondLst>
                                        </p:cTn>
                                        <p:tgtEl>
                                          <p:spTgt spid="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2000"/>
                                        <p:tgtEl>
                                          <p:spTgt spid="17"/>
                                        </p:tgtEl>
                                      </p:cBhvr>
                                    </p:animEffect>
                                  </p:childTnLst>
                                </p:cTn>
                              </p:par>
                              <p:par>
                                <p:cTn id="38" presetID="10"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20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20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2" fill="hold" nodeType="click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1+#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childTnLst>
                                </p:cTn>
                              </p:par>
                              <p:par>
                                <p:cTn id="55" presetID="10" presetClass="entr" presetSubtype="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par>
                                <p:cTn id="58" presetID="10" presetClass="entr" presetSubtype="0" fill="hold"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2" fill="hold" nodeType="click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500" fill="hold"/>
                                        <p:tgtEl>
                                          <p:spTgt spid="13"/>
                                        </p:tgtEl>
                                        <p:attrNameLst>
                                          <p:attrName>ppt_x</p:attrName>
                                        </p:attrNameLst>
                                      </p:cBhvr>
                                      <p:tavLst>
                                        <p:tav tm="0">
                                          <p:val>
                                            <p:strVal val="1+#ppt_w/2"/>
                                          </p:val>
                                        </p:tav>
                                        <p:tav tm="100000">
                                          <p:val>
                                            <p:strVal val="#ppt_x"/>
                                          </p:val>
                                        </p:tav>
                                      </p:tavLst>
                                    </p:anim>
                                    <p:anim calcmode="lin" valueType="num">
                                      <p:cBhvr additive="base">
                                        <p:cTn id="6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Montesquieu</a:t>
            </a:r>
            <a:endParaRPr lang="en-US" dirty="0"/>
          </a:p>
        </p:txBody>
      </p:sp>
      <p:pic>
        <p:nvPicPr>
          <p:cNvPr id="2052" name="Picture 4"/>
          <p:cNvPicPr>
            <a:picLocks noChangeAspect="1" noChangeArrowheads="1"/>
          </p:cNvPicPr>
          <p:nvPr/>
        </p:nvPicPr>
        <p:blipFill>
          <a:blip r:embed="rId3"/>
          <a:srcRect/>
          <a:stretch>
            <a:fillRect/>
          </a:stretch>
        </p:blipFill>
        <p:spPr bwMode="auto">
          <a:xfrm>
            <a:off x="1524000" y="2592345"/>
            <a:ext cx="4067175" cy="3046455"/>
          </a:xfrm>
          <a:prstGeom prst="rect">
            <a:avLst/>
          </a:prstGeom>
          <a:noFill/>
          <a:ln w="9525">
            <a:noFill/>
            <a:miter lim="800000"/>
            <a:headEnd/>
            <a:tailEnd/>
          </a:ln>
          <a:effectLst/>
        </p:spPr>
      </p:pic>
      <p:sp>
        <p:nvSpPr>
          <p:cNvPr id="13" name="Rounded Rectangular Callout 12"/>
          <p:cNvSpPr/>
          <p:nvPr/>
        </p:nvSpPr>
        <p:spPr>
          <a:xfrm>
            <a:off x="304800" y="2058945"/>
            <a:ext cx="2438400" cy="1828800"/>
          </a:xfrm>
          <a:prstGeom prst="wedgeRoundRectCallout">
            <a:avLst>
              <a:gd name="adj1" fmla="val 64881"/>
              <a:gd name="adj2" fmla="val 85000"/>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3200" dirty="0" smtClean="0"/>
              <a:t>“It’s good to be the king.”</a:t>
            </a:r>
            <a:endParaRPr lang="en-US" sz="3200" dirty="0"/>
          </a:p>
        </p:txBody>
      </p:sp>
      <p:pic>
        <p:nvPicPr>
          <p:cNvPr id="16" name="Picture 5"/>
          <p:cNvPicPr>
            <a:picLocks noChangeAspect="1" noChangeArrowheads="1"/>
          </p:cNvPicPr>
          <p:nvPr/>
        </p:nvPicPr>
        <p:blipFill>
          <a:blip r:embed="rId4"/>
          <a:srcRect/>
          <a:stretch>
            <a:fillRect/>
          </a:stretch>
        </p:blipFill>
        <p:spPr bwMode="auto">
          <a:xfrm flipH="1">
            <a:off x="6934200" y="3145913"/>
            <a:ext cx="1905000" cy="2340487"/>
          </a:xfrm>
          <a:prstGeom prst="rect">
            <a:avLst/>
          </a:prstGeom>
          <a:noFill/>
          <a:ln w="9525">
            <a:noFill/>
            <a:miter lim="800000"/>
            <a:headEnd/>
            <a:tailEnd/>
          </a:ln>
          <a:effectLst/>
        </p:spPr>
      </p:pic>
      <p:sp>
        <p:nvSpPr>
          <p:cNvPr id="15" name="Rounded Rectangular Callout 14"/>
          <p:cNvSpPr/>
          <p:nvPr/>
        </p:nvSpPr>
        <p:spPr>
          <a:xfrm>
            <a:off x="6781800" y="1698113"/>
            <a:ext cx="1905000" cy="1143000"/>
          </a:xfrm>
          <a:prstGeom prst="wedgeRoundRectCallout">
            <a:avLst>
              <a:gd name="adj1" fmla="val 1748"/>
              <a:gd name="adj2" fmla="val 93351"/>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smtClean="0"/>
              <a:t>What about our rights?!</a:t>
            </a:r>
            <a:endParaRPr lang="en-US" sz="2400" dirty="0"/>
          </a:p>
        </p:txBody>
      </p:sp>
      <p:pic>
        <p:nvPicPr>
          <p:cNvPr id="17" name="Picture 16" descr="00 Blank White Ppt size.jpg"/>
          <p:cNvPicPr>
            <a:picLocks noChangeAspect="1"/>
          </p:cNvPicPr>
          <p:nvPr/>
        </p:nvPicPr>
        <p:blipFill>
          <a:blip r:embed="rId5"/>
          <a:stretch>
            <a:fillRect/>
          </a:stretch>
        </p:blipFill>
        <p:spPr>
          <a:xfrm>
            <a:off x="5057" y="1371600"/>
            <a:ext cx="9133885" cy="5486400"/>
          </a:xfrm>
          <a:prstGeom prst="rect">
            <a:avLst/>
          </a:prstGeom>
        </p:spPr>
      </p:pic>
      <p:pic>
        <p:nvPicPr>
          <p:cNvPr id="23" name="Content Placeholder 3" descr="Separation of Powers.jpg"/>
          <p:cNvPicPr>
            <a:picLocks noGrp="1" noChangeAspect="1"/>
          </p:cNvPicPr>
          <p:nvPr>
            <p:ph idx="1"/>
          </p:nvPr>
        </p:nvPicPr>
        <p:blipFill>
          <a:blip r:embed="rId6"/>
          <a:stretch>
            <a:fillRect/>
          </a:stretch>
        </p:blipFill>
        <p:spPr>
          <a:xfrm>
            <a:off x="457200" y="1722197"/>
            <a:ext cx="8229600" cy="4464531"/>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6"/>
                                        </p:tgtEl>
                                      </p:cBhvr>
                                    </p:animEffect>
                                    <p:set>
                                      <p:cBhvr>
                                        <p:cTn id="7" dur="1" fill="hold">
                                          <p:stCondLst>
                                            <p:cond delay="499"/>
                                          </p:stCondLst>
                                        </p:cTn>
                                        <p:tgtEl>
                                          <p:spTgt spid="1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5"/>
                                        </p:tgtEl>
                                      </p:cBhvr>
                                    </p:animEffect>
                                    <p:set>
                                      <p:cBhvr>
                                        <p:cTn id="10" dur="1" fill="hold">
                                          <p:stCondLst>
                                            <p:cond delay="499"/>
                                          </p:stCondLst>
                                        </p:cTn>
                                        <p:tgtEl>
                                          <p:spTgt spid="15"/>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2052"/>
                                        </p:tgtEl>
                                      </p:cBhvr>
                                    </p:animEffect>
                                    <p:set>
                                      <p:cBhvr>
                                        <p:cTn id="13" dur="1" fill="hold">
                                          <p:stCondLst>
                                            <p:cond delay="499"/>
                                          </p:stCondLst>
                                        </p:cTn>
                                        <p:tgtEl>
                                          <p:spTgt spid="2052"/>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3"/>
                                        </p:tgtEl>
                                      </p:cBhvr>
                                    </p:animEffect>
                                    <p:set>
                                      <p:cBhvr>
                                        <p:cTn id="16" dur="1" fill="hold">
                                          <p:stCondLst>
                                            <p:cond delay="499"/>
                                          </p:stCondLst>
                                        </p:cTn>
                                        <p:tgtEl>
                                          <p:spTgt spid="13"/>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linds(horizontal)">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Enlightenment Thinkers</a:t>
            </a:r>
            <a:endParaRPr lang="en-US" dirty="0"/>
          </a:p>
        </p:txBody>
      </p:sp>
      <p:graphicFrame>
        <p:nvGraphicFramePr>
          <p:cNvPr id="4" name="Content Placeholder 3"/>
          <p:cNvGraphicFramePr>
            <a:graphicFrameLocks noGrp="1"/>
          </p:cNvGraphicFramePr>
          <p:nvPr>
            <p:ph idx="1"/>
          </p:nvPr>
        </p:nvGraphicFramePr>
        <p:xfrm>
          <a:off x="457200" y="1295400"/>
          <a:ext cx="8229600" cy="530352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sz="2600" dirty="0" smtClean="0">
                          <a:solidFill>
                            <a:schemeClr val="bg1"/>
                          </a:solidFill>
                        </a:rPr>
                        <a:t>Thinker</a:t>
                      </a:r>
                      <a:endParaRPr lang="en-US" sz="2600" dirty="0">
                        <a:solidFill>
                          <a:schemeClr val="bg1"/>
                        </a:solidFill>
                      </a:endParaRPr>
                    </a:p>
                  </a:txBody>
                  <a:tcPr/>
                </a:tc>
                <a:tc>
                  <a:txBody>
                    <a:bodyPr/>
                    <a:lstStyle/>
                    <a:p>
                      <a:r>
                        <a:rPr lang="en-US" sz="2600" dirty="0" smtClean="0">
                          <a:solidFill>
                            <a:schemeClr val="bg1"/>
                          </a:solidFill>
                        </a:rPr>
                        <a:t>Idea</a:t>
                      </a:r>
                      <a:endParaRPr lang="en-US" sz="2600" dirty="0">
                        <a:solidFill>
                          <a:schemeClr val="bg1"/>
                        </a:solidFill>
                      </a:endParaRPr>
                    </a:p>
                  </a:txBody>
                  <a:tcPr/>
                </a:tc>
                <a:tc>
                  <a:txBody>
                    <a:bodyPr/>
                    <a:lstStyle/>
                    <a:p>
                      <a:r>
                        <a:rPr lang="en-US" sz="2600" spc="-150" dirty="0" smtClean="0">
                          <a:solidFill>
                            <a:schemeClr val="bg1"/>
                          </a:solidFill>
                        </a:rPr>
                        <a:t>Influence on U.S.</a:t>
                      </a:r>
                      <a:endParaRPr lang="en-US" sz="2600" spc="-150" dirty="0">
                        <a:solidFill>
                          <a:schemeClr val="bg1"/>
                        </a:solidFill>
                      </a:endParaRPr>
                    </a:p>
                  </a:txBody>
                  <a:tcPr/>
                </a:tc>
              </a:tr>
              <a:tr h="370840">
                <a:tc>
                  <a:txBody>
                    <a:bodyPr/>
                    <a:lstStyle/>
                    <a:p>
                      <a:r>
                        <a:rPr lang="en-US" sz="2600" dirty="0" smtClean="0">
                          <a:solidFill>
                            <a:schemeClr val="bg1"/>
                          </a:solidFill>
                        </a:rPr>
                        <a:t>John Locke</a:t>
                      </a:r>
                      <a:endParaRPr lang="en-US" sz="2600" dirty="0">
                        <a:solidFill>
                          <a:schemeClr val="bg1"/>
                        </a:solidFill>
                      </a:endParaRPr>
                    </a:p>
                  </a:txBody>
                  <a:tcPr/>
                </a:tc>
                <a:tc>
                  <a:txBody>
                    <a:bodyPr/>
                    <a:lstStyle/>
                    <a:p>
                      <a:r>
                        <a:rPr lang="en-US" sz="2600" dirty="0" smtClean="0">
                          <a:solidFill>
                            <a:schemeClr val="bg1"/>
                          </a:solidFill>
                        </a:rPr>
                        <a:t>Social contract,</a:t>
                      </a:r>
                      <a:r>
                        <a:rPr lang="en-US" sz="2600" baseline="0" dirty="0" smtClean="0">
                          <a:solidFill>
                            <a:schemeClr val="bg1"/>
                          </a:solidFill>
                        </a:rPr>
                        <a:t> natural rights, right to rebellion</a:t>
                      </a:r>
                      <a:endParaRPr lang="en-US" sz="2600" dirty="0">
                        <a:solidFill>
                          <a:schemeClr val="bg1"/>
                        </a:solidFill>
                      </a:endParaRPr>
                    </a:p>
                  </a:txBody>
                  <a:tcPr/>
                </a:tc>
                <a:tc>
                  <a:txBody>
                    <a:bodyPr/>
                    <a:lstStyle/>
                    <a:p>
                      <a:r>
                        <a:rPr lang="en-US" sz="2600" dirty="0" smtClean="0">
                          <a:solidFill>
                            <a:schemeClr val="bg1"/>
                          </a:solidFill>
                        </a:rPr>
                        <a:t>Influenced</a:t>
                      </a:r>
                      <a:r>
                        <a:rPr lang="en-US" sz="2600" baseline="0" dirty="0" smtClean="0">
                          <a:solidFill>
                            <a:schemeClr val="bg1"/>
                          </a:solidFill>
                        </a:rPr>
                        <a:t> Declaration of Independence</a:t>
                      </a:r>
                      <a:endParaRPr lang="en-US" sz="2600" dirty="0">
                        <a:solidFill>
                          <a:schemeClr val="bg1"/>
                        </a:solidFill>
                      </a:endParaRPr>
                    </a:p>
                  </a:txBody>
                  <a:tcPr/>
                </a:tc>
              </a:tr>
              <a:tr h="370840">
                <a:tc>
                  <a:txBody>
                    <a:bodyPr/>
                    <a:lstStyle/>
                    <a:p>
                      <a:r>
                        <a:rPr lang="en-US" sz="2600" dirty="0" smtClean="0">
                          <a:solidFill>
                            <a:schemeClr val="bg1"/>
                          </a:solidFill>
                        </a:rPr>
                        <a:t>Voltaire</a:t>
                      </a:r>
                      <a:endParaRPr lang="en-US" sz="2600" dirty="0">
                        <a:solidFill>
                          <a:schemeClr val="bg1"/>
                        </a:solidFill>
                      </a:endParaRPr>
                    </a:p>
                  </a:txBody>
                  <a:tcPr/>
                </a:tc>
                <a:tc>
                  <a:txBody>
                    <a:bodyPr/>
                    <a:lstStyle/>
                    <a:p>
                      <a:r>
                        <a:rPr lang="en-US" sz="2600" dirty="0" smtClean="0">
                          <a:solidFill>
                            <a:schemeClr val="bg1"/>
                          </a:solidFill>
                        </a:rPr>
                        <a:t>Freedom of Speech</a:t>
                      </a:r>
                      <a:endParaRPr lang="en-US" sz="2600" dirty="0">
                        <a:solidFill>
                          <a:schemeClr val="bg1"/>
                        </a:solidFill>
                      </a:endParaRPr>
                    </a:p>
                  </a:txBody>
                  <a:tcPr/>
                </a:tc>
                <a:tc>
                  <a:txBody>
                    <a:bodyPr/>
                    <a:lstStyle/>
                    <a:p>
                      <a:r>
                        <a:rPr lang="en-US" sz="2600" dirty="0" smtClean="0">
                          <a:solidFill>
                            <a:schemeClr val="bg1"/>
                          </a:solidFill>
                        </a:rPr>
                        <a:t>Bill of Rights (1</a:t>
                      </a:r>
                      <a:r>
                        <a:rPr lang="en-US" sz="2600" baseline="30000" dirty="0" smtClean="0">
                          <a:solidFill>
                            <a:schemeClr val="bg1"/>
                          </a:solidFill>
                        </a:rPr>
                        <a:t>st</a:t>
                      </a:r>
                      <a:r>
                        <a:rPr lang="en-US" sz="2600" dirty="0" smtClean="0">
                          <a:solidFill>
                            <a:schemeClr val="bg1"/>
                          </a:solidFill>
                        </a:rPr>
                        <a:t> Amendment)</a:t>
                      </a:r>
                      <a:endParaRPr lang="en-US" sz="2600" dirty="0">
                        <a:solidFill>
                          <a:schemeClr val="bg1"/>
                        </a:solidFill>
                      </a:endParaRPr>
                    </a:p>
                  </a:txBody>
                  <a:tcPr/>
                </a:tc>
              </a:tr>
              <a:tr h="370840">
                <a:tc>
                  <a:txBody>
                    <a:bodyPr/>
                    <a:lstStyle/>
                    <a:p>
                      <a:r>
                        <a:rPr lang="en-US" sz="2600" dirty="0" smtClean="0">
                          <a:solidFill>
                            <a:schemeClr val="bg1"/>
                          </a:solidFill>
                        </a:rPr>
                        <a:t>Charles-Louis</a:t>
                      </a:r>
                      <a:r>
                        <a:rPr lang="en-US" sz="2600" baseline="0" dirty="0" smtClean="0">
                          <a:solidFill>
                            <a:schemeClr val="bg1"/>
                          </a:solidFill>
                        </a:rPr>
                        <a:t> de</a:t>
                      </a:r>
                      <a:r>
                        <a:rPr lang="en-US" sz="2600" dirty="0" smtClean="0">
                          <a:solidFill>
                            <a:schemeClr val="bg1"/>
                          </a:solidFill>
                        </a:rPr>
                        <a:t> Montesquieu</a:t>
                      </a:r>
                      <a:endParaRPr lang="en-US" sz="2600" dirty="0">
                        <a:solidFill>
                          <a:schemeClr val="bg1"/>
                        </a:solidFill>
                      </a:endParaRPr>
                    </a:p>
                  </a:txBody>
                  <a:tcPr/>
                </a:tc>
                <a:tc>
                  <a:txBody>
                    <a:bodyPr/>
                    <a:lstStyle/>
                    <a:p>
                      <a:r>
                        <a:rPr lang="en-US" sz="2600" dirty="0" smtClean="0">
                          <a:solidFill>
                            <a:schemeClr val="bg1"/>
                          </a:solidFill>
                        </a:rPr>
                        <a:t>Separation of Powers</a:t>
                      </a:r>
                      <a:endParaRPr lang="en-US" sz="2600" dirty="0">
                        <a:solidFill>
                          <a:schemeClr val="bg1"/>
                        </a:solidFill>
                      </a:endParaRPr>
                    </a:p>
                  </a:txBody>
                  <a:tcPr/>
                </a:tc>
                <a:tc>
                  <a:txBody>
                    <a:bodyPr/>
                    <a:lstStyle/>
                    <a:p>
                      <a:r>
                        <a:rPr lang="en-US" sz="2600" dirty="0" smtClean="0">
                          <a:solidFill>
                            <a:schemeClr val="bg1"/>
                          </a:solidFill>
                        </a:rPr>
                        <a:t>U.S. Constitution</a:t>
                      </a:r>
                      <a:endParaRPr lang="en-US" sz="2600" dirty="0">
                        <a:solidFill>
                          <a:schemeClr val="bg1"/>
                        </a:solidFill>
                      </a:endParaRPr>
                    </a:p>
                  </a:txBody>
                  <a:tcPr/>
                </a:tc>
              </a:tr>
              <a:tr h="370840">
                <a:tc>
                  <a:txBody>
                    <a:bodyPr/>
                    <a:lstStyle/>
                    <a:p>
                      <a:r>
                        <a:rPr lang="en-US" sz="2600" dirty="0" smtClean="0">
                          <a:solidFill>
                            <a:schemeClr val="bg1"/>
                          </a:solidFill>
                        </a:rPr>
                        <a:t>Jean-Jacques Rousseau</a:t>
                      </a:r>
                      <a:endParaRPr lang="en-US" sz="2600" dirty="0">
                        <a:solidFill>
                          <a:schemeClr val="bg1"/>
                        </a:solidFill>
                      </a:endParaRPr>
                    </a:p>
                  </a:txBody>
                  <a:tcPr/>
                </a:tc>
                <a:tc>
                  <a:txBody>
                    <a:bodyPr/>
                    <a:lstStyle/>
                    <a:p>
                      <a:r>
                        <a:rPr lang="en-US" sz="2600" dirty="0" smtClean="0">
                          <a:solidFill>
                            <a:schemeClr val="bg1"/>
                          </a:solidFill>
                        </a:rPr>
                        <a:t>Social contract, democratic</a:t>
                      </a:r>
                      <a:r>
                        <a:rPr lang="en-US" sz="2600" baseline="0" dirty="0" smtClean="0">
                          <a:solidFill>
                            <a:schemeClr val="bg1"/>
                          </a:solidFill>
                        </a:rPr>
                        <a:t> gov’t</a:t>
                      </a:r>
                      <a:endParaRPr lang="en-US" sz="2600" dirty="0">
                        <a:solidFill>
                          <a:schemeClr val="bg1"/>
                        </a:solidFill>
                      </a:endParaRPr>
                    </a:p>
                  </a:txBody>
                  <a:tcPr/>
                </a:tc>
                <a:tc>
                  <a:txBody>
                    <a:bodyPr/>
                    <a:lstStyle/>
                    <a:p>
                      <a:r>
                        <a:rPr lang="en-US" sz="2600" dirty="0" smtClean="0">
                          <a:solidFill>
                            <a:schemeClr val="bg1"/>
                          </a:solidFill>
                        </a:rPr>
                        <a:t>U.S.</a:t>
                      </a:r>
                      <a:r>
                        <a:rPr lang="en-US" sz="2600" baseline="0" dirty="0" smtClean="0">
                          <a:solidFill>
                            <a:schemeClr val="bg1"/>
                          </a:solidFill>
                        </a:rPr>
                        <a:t> system of government</a:t>
                      </a:r>
                      <a:endParaRPr lang="en-US" sz="2600" dirty="0">
                        <a:solidFill>
                          <a:schemeClr val="bg1"/>
                        </a:solidFill>
                      </a:endParaRPr>
                    </a:p>
                  </a:txBody>
                  <a:tcPr/>
                </a:tc>
              </a:tr>
              <a:tr h="370840">
                <a:tc>
                  <a:txBody>
                    <a:bodyPr/>
                    <a:lstStyle/>
                    <a:p>
                      <a:r>
                        <a:rPr lang="en-US" sz="2600" dirty="0" smtClean="0">
                          <a:solidFill>
                            <a:schemeClr val="bg1"/>
                          </a:solidFill>
                        </a:rPr>
                        <a:t>Mary Wollstonecraft</a:t>
                      </a:r>
                      <a:endParaRPr lang="en-US" sz="2600" dirty="0">
                        <a:solidFill>
                          <a:schemeClr val="bg1"/>
                        </a:solidFill>
                      </a:endParaRPr>
                    </a:p>
                  </a:txBody>
                  <a:tcPr/>
                </a:tc>
                <a:tc>
                  <a:txBody>
                    <a:bodyPr/>
                    <a:lstStyle/>
                    <a:p>
                      <a:r>
                        <a:rPr lang="en-US" sz="2600" dirty="0" smtClean="0">
                          <a:solidFill>
                            <a:schemeClr val="bg1"/>
                          </a:solidFill>
                        </a:rPr>
                        <a:t>Women’s rights (esp. education)</a:t>
                      </a:r>
                      <a:endParaRPr lang="en-US" sz="2600" dirty="0">
                        <a:solidFill>
                          <a:schemeClr val="bg1"/>
                        </a:solidFill>
                      </a:endParaRPr>
                    </a:p>
                  </a:txBody>
                  <a:tcPr/>
                </a:tc>
                <a:tc>
                  <a:txBody>
                    <a:bodyPr/>
                    <a:lstStyle/>
                    <a:p>
                      <a:r>
                        <a:rPr lang="en-US" sz="2600" dirty="0" smtClean="0">
                          <a:solidFill>
                            <a:schemeClr val="bg1"/>
                          </a:solidFill>
                        </a:rPr>
                        <a:t>Feminist movements</a:t>
                      </a:r>
                      <a:endParaRPr lang="en-US" sz="2600" dirty="0">
                        <a:solidFill>
                          <a:schemeClr val="bg1"/>
                        </a:solidFill>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Enlightened Despots</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228600" y="304801"/>
            <a:ext cx="2665953" cy="1142999"/>
          </a:xfrm>
        </p:spPr>
        <p:txBody>
          <a:bodyPr>
            <a:normAutofit/>
          </a:bodyPr>
          <a:lstStyle/>
          <a:p>
            <a:r>
              <a:rPr lang="en-US" sz="2800" dirty="0" smtClean="0"/>
              <a:t>Frederick II of Prussia</a:t>
            </a:r>
            <a:endParaRPr lang="en-US" sz="2800" dirty="0"/>
          </a:p>
        </p:txBody>
      </p:sp>
      <p:sp>
        <p:nvSpPr>
          <p:cNvPr id="7" name="Text Placeholder 6"/>
          <p:cNvSpPr>
            <a:spLocks noGrp="1"/>
          </p:cNvSpPr>
          <p:nvPr>
            <p:ph type="body" sz="half" idx="3"/>
          </p:nvPr>
        </p:nvSpPr>
        <p:spPr>
          <a:xfrm>
            <a:off x="3048000" y="304801"/>
            <a:ext cx="2667000" cy="1142999"/>
          </a:xfrm>
        </p:spPr>
        <p:txBody>
          <a:bodyPr>
            <a:normAutofit/>
          </a:bodyPr>
          <a:lstStyle/>
          <a:p>
            <a:r>
              <a:rPr lang="en-US" sz="2800" dirty="0" smtClean="0"/>
              <a:t>Joseph II of Austria</a:t>
            </a:r>
            <a:endParaRPr lang="en-US" sz="2800" dirty="0"/>
          </a:p>
        </p:txBody>
      </p:sp>
      <p:sp>
        <p:nvSpPr>
          <p:cNvPr id="6" name="Content Placeholder 5"/>
          <p:cNvSpPr>
            <a:spLocks noGrp="1"/>
          </p:cNvSpPr>
          <p:nvPr>
            <p:ph sz="quarter" idx="2"/>
          </p:nvPr>
        </p:nvSpPr>
        <p:spPr>
          <a:xfrm>
            <a:off x="228600" y="1676400"/>
            <a:ext cx="2665953" cy="4449763"/>
          </a:xfrm>
        </p:spPr>
        <p:txBody>
          <a:bodyPr>
            <a:normAutofit/>
          </a:bodyPr>
          <a:lstStyle/>
          <a:p>
            <a:r>
              <a:rPr lang="en-US" sz="2800" dirty="0" smtClean="0"/>
              <a:t>Freedom of the press</a:t>
            </a:r>
          </a:p>
          <a:p>
            <a:r>
              <a:rPr lang="en-US" sz="2800" dirty="0" smtClean="0"/>
              <a:t>Religious tolerance</a:t>
            </a:r>
          </a:p>
          <a:p>
            <a:r>
              <a:rPr lang="en-US" sz="2800" dirty="0" smtClean="0"/>
              <a:t>Banned torture</a:t>
            </a:r>
            <a:endParaRPr lang="en-US" sz="2800" dirty="0"/>
          </a:p>
        </p:txBody>
      </p:sp>
      <p:sp>
        <p:nvSpPr>
          <p:cNvPr id="8" name="Content Placeholder 7"/>
          <p:cNvSpPr>
            <a:spLocks noGrp="1"/>
          </p:cNvSpPr>
          <p:nvPr>
            <p:ph sz="quarter" idx="4"/>
          </p:nvPr>
        </p:nvSpPr>
        <p:spPr>
          <a:xfrm>
            <a:off x="3048000" y="1676400"/>
            <a:ext cx="2667000" cy="4449763"/>
          </a:xfrm>
        </p:spPr>
        <p:txBody>
          <a:bodyPr/>
          <a:lstStyle/>
          <a:p>
            <a:r>
              <a:rPr lang="en-US" sz="2800" dirty="0" smtClean="0"/>
              <a:t>Freedom of the press</a:t>
            </a:r>
          </a:p>
          <a:p>
            <a:r>
              <a:rPr lang="en-US" sz="2800" dirty="0" smtClean="0"/>
              <a:t>Religious tolerance</a:t>
            </a:r>
          </a:p>
          <a:p>
            <a:r>
              <a:rPr lang="en-US" sz="2800" dirty="0" smtClean="0"/>
              <a:t>Banned torture</a:t>
            </a:r>
          </a:p>
          <a:p>
            <a:r>
              <a:rPr lang="en-US" sz="2800" dirty="0" smtClean="0"/>
              <a:t>No death penalty</a:t>
            </a:r>
          </a:p>
          <a:p>
            <a:r>
              <a:rPr lang="en-US" sz="2800" dirty="0" smtClean="0"/>
              <a:t>Freed serfs</a:t>
            </a:r>
            <a:endParaRPr lang="en-US" sz="2800" dirty="0"/>
          </a:p>
        </p:txBody>
      </p:sp>
      <p:sp>
        <p:nvSpPr>
          <p:cNvPr id="9" name="Text Placeholder 6"/>
          <p:cNvSpPr txBox="1">
            <a:spLocks/>
          </p:cNvSpPr>
          <p:nvPr/>
        </p:nvSpPr>
        <p:spPr>
          <a:xfrm>
            <a:off x="5867400" y="293689"/>
            <a:ext cx="2892425" cy="1142999"/>
          </a:xfrm>
          <a:prstGeom prst="rect">
            <a:avLst/>
          </a:prstGeom>
        </p:spPr>
        <p:txBody>
          <a:bodyPr vert="horz" anchor="ctr">
            <a:normAutofit/>
          </a:bodyPr>
          <a:lstStyle/>
          <a:p>
            <a:pPr marL="0" marR="0" lvl="0" indent="0" algn="l"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en-US" sz="2400" b="0" i="0" u="none" strike="noStrike" kern="1200" cap="all" spc="0" normalizeH="0" baseline="0" noProof="0" dirty="0" smtClean="0">
                <a:ln>
                  <a:noFill/>
                </a:ln>
                <a:solidFill>
                  <a:schemeClr val="tx1"/>
                </a:solidFill>
                <a:effectLst/>
                <a:uLnTx/>
                <a:uFillTx/>
                <a:latin typeface="+mn-lt"/>
                <a:ea typeface="+mn-ea"/>
                <a:cs typeface="+mn-cs"/>
              </a:rPr>
              <a:t>Catherine the Great of Russia</a:t>
            </a:r>
            <a:endParaRPr kumimoji="0" lang="en-US" sz="2400" b="0" i="0" u="none" strike="noStrike" kern="1200" cap="all" spc="0" normalizeH="0" baseline="0" noProof="0" dirty="0">
              <a:ln>
                <a:noFill/>
              </a:ln>
              <a:solidFill>
                <a:schemeClr val="tx1"/>
              </a:solidFill>
              <a:effectLst/>
              <a:uLnTx/>
              <a:uFillTx/>
              <a:latin typeface="+mn-lt"/>
              <a:ea typeface="+mn-ea"/>
              <a:cs typeface="+mn-cs"/>
            </a:endParaRPr>
          </a:p>
        </p:txBody>
      </p:sp>
      <p:sp>
        <p:nvSpPr>
          <p:cNvPr id="10" name="Content Placeholder 7"/>
          <p:cNvSpPr txBox="1">
            <a:spLocks/>
          </p:cNvSpPr>
          <p:nvPr/>
        </p:nvSpPr>
        <p:spPr>
          <a:xfrm>
            <a:off x="5867400" y="1665288"/>
            <a:ext cx="2892425" cy="4449763"/>
          </a:xfrm>
          <a:prstGeom prst="rect">
            <a:avLst/>
          </a:prstGeom>
        </p:spPr>
        <p:txBody>
          <a:bodyPr vert="horz">
            <a:normAutofit/>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lang="en-US" sz="2800" dirty="0" smtClean="0"/>
              <a:t>Used ideas of  </a:t>
            </a:r>
            <a:r>
              <a:rPr lang="en-US" sz="2800" spc="-150" dirty="0" smtClean="0"/>
              <a:t>Montesquieu </a:t>
            </a:r>
            <a:r>
              <a:rPr lang="en-US" sz="2800" dirty="0" smtClean="0"/>
              <a:t>in gov’t</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en-US" sz="2800" b="0" i="0" u="none" strike="noStrike" kern="1200" cap="none" normalizeH="0" baseline="0" noProof="0" dirty="0" smtClean="0">
                <a:ln>
                  <a:noFill/>
                </a:ln>
                <a:solidFill>
                  <a:schemeClr val="tx1"/>
                </a:solidFill>
                <a:effectLst/>
                <a:uLnTx/>
                <a:uFillTx/>
                <a:latin typeface="+mn-lt"/>
                <a:ea typeface="+mn-ea"/>
                <a:cs typeface="+mn-cs"/>
              </a:rPr>
              <a:t>Scientific farming methods</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lang="en-US" sz="2800" dirty="0" smtClean="0"/>
              <a:t>Built new schools &amp; hospitals</a:t>
            </a:r>
            <a:endParaRPr kumimoji="0" lang="en-US" sz="2800" b="0" i="0" u="none" strike="noStrike" kern="1200" cap="none"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119</TotalTime>
  <Words>379</Words>
  <Application>Microsoft Office PowerPoint</Application>
  <PresentationFormat>On-screen Show (4:3)</PresentationFormat>
  <Paragraphs>53</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Enlightenment: Thinkers &amp; Despots</vt:lpstr>
      <vt:lpstr>Key Thinkers</vt:lpstr>
      <vt:lpstr>John Locke</vt:lpstr>
      <vt:lpstr>Montesquieu</vt:lpstr>
      <vt:lpstr>Enlightenment Thinkers</vt:lpstr>
      <vt:lpstr>Enlightened Despots</vt:lpstr>
      <vt:lpstr>Slide 7</vt:lpstr>
      <vt:lpstr>Slide 8</vt:lpstr>
    </vt:vector>
  </TitlesOfParts>
  <Company>CONTRAPTION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Enlightenment: Thinkers &amp; Despots</dc:title>
  <dc:creator>Wesley Banh</dc:creator>
  <cp:lastModifiedBy>Wesley Banh</cp:lastModifiedBy>
  <cp:revision>8</cp:revision>
  <dcterms:created xsi:type="dcterms:W3CDTF">2011-06-15T02:58:06Z</dcterms:created>
  <dcterms:modified xsi:type="dcterms:W3CDTF">2011-06-15T04:57:52Z</dcterms:modified>
</cp:coreProperties>
</file>