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9" r:id="rId4"/>
    <p:sldId id="261" r:id="rId5"/>
    <p:sldId id="257" r:id="rId6"/>
    <p:sldId id="260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869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3108546D-D515-4A9D-8B09-58CF11589512}" type="datetimeFigureOut">
              <a:rPr lang="en-US" smtClean="0"/>
              <a:t>2/26/2012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BB2242B-F468-4EC3-AF58-55E3A1905F6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08546D-D515-4A9D-8B09-58CF11589512}" type="datetimeFigureOut">
              <a:rPr lang="en-US" smtClean="0"/>
              <a:t>2/26/2012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B2242B-F468-4EC3-AF58-55E3A1905F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3108546D-D515-4A9D-8B09-58CF11589512}" type="datetimeFigureOut">
              <a:rPr lang="en-US" smtClean="0"/>
              <a:t>2/26/2012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BB2242B-F468-4EC3-AF58-55E3A1905F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08546D-D515-4A9D-8B09-58CF11589512}" type="datetimeFigureOut">
              <a:rPr lang="en-US" smtClean="0"/>
              <a:t>2/26/2012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B2242B-F468-4EC3-AF58-55E3A1905F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108546D-D515-4A9D-8B09-58CF11589512}" type="datetimeFigureOut">
              <a:rPr lang="en-US" smtClean="0"/>
              <a:t>2/26/2012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ABB2242B-F468-4EC3-AF58-55E3A1905F6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08546D-D515-4A9D-8B09-58CF11589512}" type="datetimeFigureOut">
              <a:rPr lang="en-US" smtClean="0"/>
              <a:t>2/26/2012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B2242B-F468-4EC3-AF58-55E3A1905F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08546D-D515-4A9D-8B09-58CF11589512}" type="datetimeFigureOut">
              <a:rPr lang="en-US" smtClean="0"/>
              <a:t>2/26/2012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B2242B-F468-4EC3-AF58-55E3A1905F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08546D-D515-4A9D-8B09-58CF11589512}" type="datetimeFigureOut">
              <a:rPr lang="en-US" smtClean="0"/>
              <a:t>2/26/2012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B2242B-F468-4EC3-AF58-55E3A1905F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108546D-D515-4A9D-8B09-58CF11589512}" type="datetimeFigureOut">
              <a:rPr lang="en-US" smtClean="0"/>
              <a:t>2/26/2012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B2242B-F468-4EC3-AF58-55E3A1905F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08546D-D515-4A9D-8B09-58CF11589512}" type="datetimeFigureOut">
              <a:rPr lang="en-US" smtClean="0"/>
              <a:t>2/26/2012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B2242B-F468-4EC3-AF58-55E3A1905F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08546D-D515-4A9D-8B09-58CF11589512}" type="datetimeFigureOut">
              <a:rPr lang="en-US" smtClean="0"/>
              <a:t>2/26/2012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B2242B-F468-4EC3-AF58-55E3A1905F60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3108546D-D515-4A9D-8B09-58CF11589512}" type="datetimeFigureOut">
              <a:rPr lang="en-US" smtClean="0"/>
              <a:t>2/26/2012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BB2242B-F468-4EC3-AF58-55E3A1905F6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Renaissance Literature</a:t>
            </a:r>
            <a:endParaRPr lang="en-US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solidFill>
            <a:schemeClr val="tx1"/>
          </a:solidFill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Sir Thomas </a:t>
            </a:r>
            <a:r>
              <a:rPr lang="en-US" dirty="0" smtClean="0">
                <a:solidFill>
                  <a:srgbClr val="FFFF00"/>
                </a:solidFill>
              </a:rPr>
              <a:t>More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Wrote </a:t>
            </a:r>
            <a:r>
              <a:rPr lang="en-US" b="1" i="1" dirty="0" smtClean="0">
                <a:solidFill>
                  <a:srgbClr val="FF0000"/>
                </a:solidFill>
              </a:rPr>
              <a:t>Utopia</a:t>
            </a:r>
            <a:r>
              <a:rPr lang="en-US" dirty="0" smtClean="0"/>
              <a:t> (about perfect society)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Everyone governed by reason/logic, 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equality among all people, free 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education, and no private </a:t>
            </a:r>
            <a:r>
              <a:rPr lang="en-US" dirty="0" smtClean="0">
                <a:solidFill>
                  <a:schemeClr val="tx1"/>
                </a:solidFill>
              </a:rPr>
              <a:t>property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 marL="365760" lvl="2" indent="-283464"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lang="en-US" dirty="0" smtClean="0"/>
              <a:t>Chancellor of England &amp; advisor to King Henry </a:t>
            </a:r>
            <a:r>
              <a:rPr lang="en-US" dirty="0"/>
              <a:t>VIII </a:t>
            </a:r>
            <a:r>
              <a:rPr lang="en-US" dirty="0" smtClean="0"/>
              <a:t>(</a:t>
            </a:r>
            <a:r>
              <a:rPr lang="en-US" dirty="0"/>
              <a:t>To be discussed in more detail during Reformation</a:t>
            </a:r>
            <a:r>
              <a:rPr lang="en-US" dirty="0" smtClean="0"/>
              <a:t>)</a:t>
            </a:r>
            <a:endParaRPr lang="en-US" dirty="0" smtClean="0"/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Advised </a:t>
            </a:r>
            <a:r>
              <a:rPr lang="en-US" dirty="0" smtClean="0">
                <a:solidFill>
                  <a:schemeClr val="tx1"/>
                </a:solidFill>
              </a:rPr>
              <a:t>Henry VIII to pass </a:t>
            </a:r>
            <a:r>
              <a:rPr lang="en-US" b="1" dirty="0" smtClean="0">
                <a:solidFill>
                  <a:schemeClr val="tx1"/>
                </a:solidFill>
              </a:rPr>
              <a:t>Act of Supremacy</a:t>
            </a:r>
            <a:endParaRPr lang="en-US" dirty="0" smtClean="0">
              <a:solidFill>
                <a:schemeClr val="tx1"/>
              </a:solidFill>
            </a:endParaRP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Later beheaded by Henry VIII</a:t>
            </a:r>
          </a:p>
        </p:txBody>
      </p:sp>
      <p:sp>
        <p:nvSpPr>
          <p:cNvPr id="8" name="Rectangle 7"/>
          <p:cNvSpPr/>
          <p:nvPr/>
        </p:nvSpPr>
        <p:spPr>
          <a:xfrm>
            <a:off x="457200" y="1552575"/>
            <a:ext cx="7162800" cy="1905000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solidFill>
            <a:schemeClr val="tx1"/>
          </a:solidFill>
        </p:spPr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William Shakespeare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85800" y="1524000"/>
            <a:ext cx="3657600" cy="4663440"/>
          </a:xfrm>
        </p:spPr>
        <p:txBody>
          <a:bodyPr/>
          <a:lstStyle/>
          <a:p>
            <a:r>
              <a:rPr lang="en-US" sz="3200" dirty="0" smtClean="0"/>
              <a:t>Known as “The Bard” because he…</a:t>
            </a:r>
          </a:p>
          <a:p>
            <a:pPr lvl="1"/>
            <a:r>
              <a:rPr lang="en-US" sz="2800" dirty="0" smtClean="0">
                <a:solidFill>
                  <a:schemeClr val="tx1"/>
                </a:solidFill>
              </a:rPr>
              <a:t>wrote</a:t>
            </a:r>
          </a:p>
          <a:p>
            <a:pPr lvl="1"/>
            <a:r>
              <a:rPr lang="en-US" sz="2800" dirty="0" smtClean="0">
                <a:solidFill>
                  <a:schemeClr val="tx1"/>
                </a:solidFill>
              </a:rPr>
              <a:t>and </a:t>
            </a:r>
            <a:r>
              <a:rPr lang="en-US" sz="2800" b="1" dirty="0" smtClean="0">
                <a:solidFill>
                  <a:schemeClr val="tx1"/>
                </a:solidFill>
              </a:rPr>
              <a:t>wrote</a:t>
            </a:r>
          </a:p>
          <a:p>
            <a:pPr lvl="1"/>
            <a:r>
              <a:rPr lang="en-US" sz="2800" i="1" dirty="0" smtClean="0">
                <a:solidFill>
                  <a:schemeClr val="tx1"/>
                </a:solidFill>
              </a:rPr>
              <a:t>AND </a:t>
            </a:r>
            <a:r>
              <a:rPr lang="en-US" sz="2800" b="1" i="1" dirty="0" smtClean="0">
                <a:solidFill>
                  <a:schemeClr val="tx1"/>
                </a:solidFill>
              </a:rPr>
              <a:t>WROTE</a:t>
            </a:r>
          </a:p>
          <a:p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58706" y="3124200"/>
            <a:ext cx="2791307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56500" y="1816100"/>
            <a:ext cx="1511300" cy="481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ounded Rectangular Callout 8"/>
          <p:cNvSpPr/>
          <p:nvPr/>
        </p:nvSpPr>
        <p:spPr>
          <a:xfrm>
            <a:off x="5334000" y="1828800"/>
            <a:ext cx="2514600" cy="1752600"/>
          </a:xfrm>
          <a:prstGeom prst="wedgeRoundRectCallout">
            <a:avLst>
              <a:gd name="adj1" fmla="val -47241"/>
              <a:gd name="adj2" fmla="val 111083"/>
              <a:gd name="adj3" fmla="val 16667"/>
            </a:avLst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err="1">
                <a:solidFill>
                  <a:schemeClr val="tx1"/>
                </a:solidFill>
              </a:rPr>
              <a:t>Mwahaha</a:t>
            </a:r>
            <a:r>
              <a:rPr lang="en-US" sz="2400" b="1" dirty="0">
                <a:solidFill>
                  <a:schemeClr val="tx1"/>
                </a:solidFill>
              </a:rPr>
              <a:t>! Puny student, you have to read ALL of my works!!!</a:t>
            </a:r>
          </a:p>
        </p:txBody>
      </p:sp>
      <p:sp>
        <p:nvSpPr>
          <p:cNvPr id="10" name="Rounded Rectangular Callout 9"/>
          <p:cNvSpPr/>
          <p:nvPr/>
        </p:nvSpPr>
        <p:spPr>
          <a:xfrm>
            <a:off x="6172200" y="4038600"/>
            <a:ext cx="1676400" cy="1371600"/>
          </a:xfrm>
          <a:prstGeom prst="wedgeRoundRectCallout">
            <a:avLst>
              <a:gd name="adj1" fmla="val 49865"/>
              <a:gd name="adj2" fmla="val 69231"/>
              <a:gd name="adj3" fmla="val 16667"/>
            </a:avLst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err="1" smtClean="0">
                <a:solidFill>
                  <a:schemeClr val="tx1"/>
                </a:solidFill>
              </a:rPr>
              <a:t>Noooooooooo</a:t>
            </a:r>
            <a:r>
              <a:rPr lang="en-US" sz="2400" b="1" dirty="0" smtClean="0">
                <a:solidFill>
                  <a:schemeClr val="tx1"/>
                </a:solidFill>
              </a:rPr>
              <a:t>…!!!</a:t>
            </a:r>
            <a:endParaRPr lang="en-US" sz="2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solidFill>
            <a:schemeClr val="tx1"/>
          </a:solidFill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William Shakespeare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524000"/>
            <a:ext cx="7239000" cy="4846320"/>
          </a:xfrm>
        </p:spPr>
        <p:txBody>
          <a:bodyPr/>
          <a:lstStyle/>
          <a:p>
            <a:r>
              <a:rPr lang="en-US" dirty="0" smtClean="0"/>
              <a:t>Wrote hundreds of love poems in the form of </a:t>
            </a:r>
            <a:r>
              <a:rPr lang="en-US" b="1" u="sng" dirty="0" smtClean="0"/>
              <a:t>sonnets</a:t>
            </a:r>
            <a:endParaRPr lang="en-US" u="sng" dirty="0" smtClean="0"/>
          </a:p>
          <a:p>
            <a:r>
              <a:rPr lang="en-US" dirty="0" smtClean="0"/>
              <a:t>Plays included</a:t>
            </a:r>
            <a:r>
              <a:rPr lang="en-US" dirty="0" smtClean="0"/>
              <a:t>: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9857731"/>
              </p:ext>
            </p:extLst>
          </p:nvPr>
        </p:nvGraphicFramePr>
        <p:xfrm>
          <a:off x="762000" y="2956560"/>
          <a:ext cx="7239000" cy="323088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2362200"/>
                <a:gridCol w="4876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Romeo &amp; Juliet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Lovers</a:t>
                      </a:r>
                      <a:r>
                        <a:rPr lang="en-US" sz="2800" baseline="0" dirty="0" smtClean="0"/>
                        <a:t> from 2 families in a feud with each other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Othello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Tragedy</a:t>
                      </a:r>
                      <a:r>
                        <a:rPr lang="en-US" sz="2400" baseline="0" dirty="0" smtClean="0"/>
                        <a:t> about Moorish general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Hamlet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Revenge tragedy about prince of Denmark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The Merchant of Venice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Tragic comedy about a Jewish moneylender &amp;</a:t>
                      </a:r>
                      <a:endParaRPr lang="en-US" sz="2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3124200" y="2667000"/>
            <a:ext cx="4953000" cy="403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152400"/>
            <a:ext cx="7498080" cy="1143000"/>
          </a:xfrm>
          <a:solidFill>
            <a:schemeClr val="tx1"/>
          </a:solidFill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Dante Alighieri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267200" cy="466344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Wrote </a:t>
            </a:r>
            <a:r>
              <a:rPr lang="en-US" sz="3200" i="1" dirty="0" smtClean="0"/>
              <a:t>The Divine Comedy</a:t>
            </a:r>
            <a:r>
              <a:rPr lang="en-US" sz="3200" dirty="0" smtClean="0"/>
              <a:t> in </a:t>
            </a:r>
            <a:r>
              <a:rPr lang="en-US" sz="3200" dirty="0" smtClean="0"/>
              <a:t>the </a:t>
            </a:r>
            <a:r>
              <a:rPr lang="en-US" sz="3200" b="1" u="sng" dirty="0" smtClean="0">
                <a:solidFill>
                  <a:srgbClr val="FF0000"/>
                </a:solidFill>
              </a:rPr>
              <a:t>vernacular</a:t>
            </a:r>
          </a:p>
          <a:p>
            <a:pPr lvl="1"/>
            <a:r>
              <a:rPr lang="en-US" sz="2800" dirty="0" smtClean="0">
                <a:solidFill>
                  <a:schemeClr val="tx1"/>
                </a:solidFill>
              </a:rPr>
              <a:t>This was important because </a:t>
            </a:r>
            <a:r>
              <a:rPr lang="en-US" sz="2800" u="sng" dirty="0" smtClean="0">
                <a:solidFill>
                  <a:schemeClr val="tx1"/>
                </a:solidFill>
              </a:rPr>
              <a:t>						</a:t>
            </a:r>
          </a:p>
          <a:p>
            <a:r>
              <a:rPr lang="en-US" sz="3200" dirty="0" smtClean="0"/>
              <a:t>3 parts: </a:t>
            </a:r>
            <a:r>
              <a:rPr lang="en-US" sz="3200" i="1" u="sng" dirty="0" smtClean="0"/>
              <a:t>Inferno</a:t>
            </a:r>
            <a:r>
              <a:rPr lang="en-US" sz="3200" dirty="0" smtClean="0"/>
              <a:t>, </a:t>
            </a:r>
            <a:r>
              <a:rPr lang="en-US" sz="3200" i="1" dirty="0" err="1" smtClean="0"/>
              <a:t>Purgatorio</a:t>
            </a:r>
            <a:r>
              <a:rPr lang="en-US" sz="3200" dirty="0" smtClean="0"/>
              <a:t>, </a:t>
            </a:r>
            <a:r>
              <a:rPr lang="en-US" sz="3200" i="1" dirty="0" err="1" smtClean="0"/>
              <a:t>Paradiso</a:t>
            </a:r>
            <a:endParaRPr lang="en-US" i="1" dirty="0">
              <a:solidFill>
                <a:schemeClr val="tx1"/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24400" y="1295400"/>
            <a:ext cx="43434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1.11111E-6 L -0.27084 1.11111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54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304800"/>
            <a:ext cx="7242048" cy="1143000"/>
          </a:xfrm>
          <a:solidFill>
            <a:schemeClr val="tx1"/>
          </a:solidFill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Miguel </a:t>
            </a:r>
            <a:r>
              <a:rPr lang="en-US" dirty="0" smtClean="0">
                <a:solidFill>
                  <a:srgbClr val="FF0000"/>
                </a:solidFill>
              </a:rPr>
              <a:t>Cervantes</a:t>
            </a:r>
            <a:endParaRPr lang="en-US" i="1" dirty="0" smtClean="0">
              <a:solidFill>
                <a:srgbClr val="FF000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152400" y="1524000"/>
            <a:ext cx="7251192" cy="4663440"/>
          </a:xfrm>
        </p:spPr>
        <p:txBody>
          <a:bodyPr/>
          <a:lstStyle/>
          <a:p>
            <a:r>
              <a:rPr lang="en-US" dirty="0" smtClean="0"/>
              <a:t>Father of Spanish literature</a:t>
            </a:r>
          </a:p>
          <a:p>
            <a:r>
              <a:rPr lang="en-US" dirty="0" smtClean="0"/>
              <a:t>Wrote </a:t>
            </a:r>
            <a:r>
              <a:rPr lang="en-US" i="1" dirty="0" smtClean="0"/>
              <a:t>Don Quixote</a:t>
            </a:r>
            <a:endParaRPr lang="en-US" dirty="0" smtClean="0"/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First modern novel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Made fun of Middle Ages &amp; chivalry</a:t>
            </a:r>
          </a:p>
          <a:p>
            <a:endParaRPr lang="en-US" dirty="0"/>
          </a:p>
        </p:txBody>
      </p:sp>
      <p:pic>
        <p:nvPicPr>
          <p:cNvPr id="7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 bwMode="auto">
          <a:xfrm>
            <a:off x="4419600" y="3657600"/>
            <a:ext cx="3521075" cy="2932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7242048" cy="1143000"/>
          </a:xfrm>
          <a:solidFill>
            <a:schemeClr val="tx1"/>
          </a:solidFill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Machiavelli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447800"/>
            <a:ext cx="5334000" cy="2362200"/>
          </a:xfrm>
        </p:spPr>
        <p:txBody>
          <a:bodyPr/>
          <a:lstStyle/>
          <a:p>
            <a:r>
              <a:rPr lang="en-US" dirty="0" smtClean="0"/>
              <a:t>Wrote “</a:t>
            </a:r>
            <a:r>
              <a:rPr lang="en-US" i="1" dirty="0" smtClean="0"/>
              <a:t>The Prince”</a:t>
            </a:r>
            <a:endParaRPr lang="en-US" dirty="0" smtClean="0"/>
          </a:p>
          <a:p>
            <a:r>
              <a:rPr lang="en-US" dirty="0" smtClean="0"/>
              <a:t>Book </a:t>
            </a:r>
            <a:r>
              <a:rPr lang="en-US" dirty="0" smtClean="0"/>
              <a:t>on how to rule </a:t>
            </a:r>
            <a:r>
              <a:rPr lang="en-US" dirty="0" smtClean="0"/>
              <a:t>people</a:t>
            </a:r>
          </a:p>
          <a:p>
            <a:r>
              <a:rPr lang="en-US" dirty="0" smtClean="0"/>
              <a:t>“The </a:t>
            </a:r>
            <a:r>
              <a:rPr lang="en-US" dirty="0" smtClean="0"/>
              <a:t>ends justify the means”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1800" y="0"/>
            <a:ext cx="2362200" cy="315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Group 5"/>
          <p:cNvGrpSpPr/>
          <p:nvPr/>
        </p:nvGrpSpPr>
        <p:grpSpPr>
          <a:xfrm>
            <a:off x="152400" y="3549154"/>
            <a:ext cx="2590800" cy="3004046"/>
            <a:chOff x="152400" y="3295471"/>
            <a:chExt cx="2743200" cy="3180755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3"/>
            <a:srcRect l="1740" r="71346" b="32092"/>
            <a:stretch>
              <a:fillRect/>
            </a:stretch>
          </p:blipFill>
          <p:spPr bwMode="auto">
            <a:xfrm>
              <a:off x="276225" y="3295471"/>
              <a:ext cx="2209800" cy="2257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" name="TextBox 3"/>
            <p:cNvSpPr txBox="1"/>
            <p:nvPr/>
          </p:nvSpPr>
          <p:spPr>
            <a:xfrm>
              <a:off x="152400" y="5552896"/>
              <a:ext cx="274320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 smtClean="0"/>
                <a:t>You’re better off having people scared of you than liking you.</a:t>
              </a:r>
              <a:endParaRPr lang="en-US" i="1" dirty="0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2895600" y="3429000"/>
            <a:ext cx="2662767" cy="3364611"/>
            <a:chOff x="2895600" y="3295471"/>
            <a:chExt cx="2819400" cy="3562529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/>
            <a:srcRect l="63805" t="4584" b="10602"/>
            <a:stretch>
              <a:fillRect/>
            </a:stretch>
          </p:blipFill>
          <p:spPr bwMode="auto">
            <a:xfrm>
              <a:off x="2895600" y="4495800"/>
              <a:ext cx="2590800" cy="2362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3" name="TextBox 12"/>
            <p:cNvSpPr txBox="1"/>
            <p:nvPr/>
          </p:nvSpPr>
          <p:spPr>
            <a:xfrm>
              <a:off x="2895600" y="3295471"/>
              <a:ext cx="28194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 smtClean="0"/>
                <a:t>Now, it’s okay if people are scared of you. Just make sure they don’t hate you.</a:t>
              </a:r>
              <a:endParaRPr lang="en-US" i="1" dirty="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5638800" y="3641483"/>
            <a:ext cx="3310467" cy="3140317"/>
            <a:chOff x="5638800" y="3465689"/>
            <a:chExt cx="3505200" cy="3325041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4"/>
            <a:srcRect l="3361" t="1439" r="5882" b="45324"/>
            <a:stretch>
              <a:fillRect/>
            </a:stretch>
          </p:blipFill>
          <p:spPr bwMode="auto">
            <a:xfrm>
              <a:off x="5638800" y="3465689"/>
              <a:ext cx="3505200" cy="24017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4" name="TextBox 13"/>
            <p:cNvSpPr txBox="1"/>
            <p:nvPr/>
          </p:nvSpPr>
          <p:spPr>
            <a:xfrm>
              <a:off x="5638800" y="5867400"/>
              <a:ext cx="3505200" cy="92333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i="1" dirty="0" smtClean="0"/>
                <a:t>Make sure you only let people see you doing stuff where you come off looking really good.</a:t>
              </a:r>
              <a:endParaRPr lang="en-US" i="1" dirty="0"/>
            </a:p>
          </p:txBody>
        </p:sp>
      </p:grpSp>
      <p:sp>
        <p:nvSpPr>
          <p:cNvPr id="18" name="Rectangle 17"/>
          <p:cNvSpPr/>
          <p:nvPr/>
        </p:nvSpPr>
        <p:spPr>
          <a:xfrm>
            <a:off x="457200" y="1447800"/>
            <a:ext cx="5867400" cy="1600200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1"/>
          </a:solidFill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00B050"/>
                </a:solidFill>
              </a:rPr>
              <a:t>Review: </a:t>
            </a:r>
            <a:r>
              <a:rPr lang="en-US" sz="3200" dirty="0" smtClean="0">
                <a:solidFill>
                  <a:srgbClr val="00B050"/>
                </a:solidFill>
              </a:rPr>
              <a:t>What was each book about? Who were their authors?</a:t>
            </a:r>
            <a:endParaRPr lang="en-US" sz="3200" dirty="0">
              <a:solidFill>
                <a:srgbClr val="00B05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570037"/>
            <a:ext cx="3520440" cy="4525963"/>
          </a:xfrm>
        </p:spPr>
        <p:txBody>
          <a:bodyPr/>
          <a:lstStyle/>
          <a:p>
            <a:pPr marL="596646" indent="-514350">
              <a:lnSpc>
                <a:spcPct val="150000"/>
              </a:lnSpc>
              <a:buFont typeface="+mj-lt"/>
              <a:buAutoNum type="arabicPeriod"/>
            </a:pPr>
            <a:r>
              <a:rPr lang="en-US" i="1" dirty="0" smtClean="0"/>
              <a:t>The Prince</a:t>
            </a:r>
          </a:p>
          <a:p>
            <a:pPr marL="596646" indent="-514350">
              <a:lnSpc>
                <a:spcPct val="150000"/>
              </a:lnSpc>
              <a:buFont typeface="+mj-lt"/>
              <a:buAutoNum type="arabicPeriod"/>
            </a:pPr>
            <a:r>
              <a:rPr lang="en-US" i="1" dirty="0" smtClean="0"/>
              <a:t>Utopia</a:t>
            </a:r>
          </a:p>
          <a:p>
            <a:pPr marL="596646" indent="-514350">
              <a:lnSpc>
                <a:spcPct val="150000"/>
              </a:lnSpc>
              <a:buFont typeface="+mj-lt"/>
              <a:buAutoNum type="arabicPeriod"/>
            </a:pPr>
            <a:r>
              <a:rPr lang="en-US" i="1" dirty="0" smtClean="0"/>
              <a:t>Hamlet</a:t>
            </a:r>
          </a:p>
          <a:p>
            <a:pPr marL="596646" indent="-514350">
              <a:lnSpc>
                <a:spcPct val="150000"/>
              </a:lnSpc>
              <a:buFont typeface="+mj-lt"/>
              <a:buAutoNum type="arabicPeriod"/>
            </a:pPr>
            <a:r>
              <a:rPr lang="en-US" i="1" dirty="0" smtClean="0"/>
              <a:t>Don Quixote</a:t>
            </a:r>
          </a:p>
          <a:p>
            <a:pPr marL="596646" indent="-514350">
              <a:lnSpc>
                <a:spcPct val="150000"/>
              </a:lnSpc>
              <a:buFont typeface="+mj-lt"/>
              <a:buAutoNum type="arabicPeriod"/>
            </a:pPr>
            <a:r>
              <a:rPr lang="en-US" i="1" dirty="0" smtClean="0"/>
              <a:t>Divine Comedy</a:t>
            </a:r>
            <a:endParaRPr lang="en-US" i="1" dirty="0"/>
          </a:p>
        </p:txBody>
      </p:sp>
      <p:sp>
        <p:nvSpPr>
          <p:cNvPr id="14" name="Content Placeholder 3"/>
          <p:cNvSpPr>
            <a:spLocks noGrp="1"/>
          </p:cNvSpPr>
          <p:nvPr>
            <p:ph sz="half" idx="2"/>
          </p:nvPr>
        </p:nvSpPr>
        <p:spPr>
          <a:xfrm>
            <a:off x="3429000" y="1570037"/>
            <a:ext cx="5486400" cy="4525963"/>
          </a:xfrm>
          <a:solidFill>
            <a:schemeClr val="bg1"/>
          </a:solidFill>
        </p:spPr>
        <p:txBody>
          <a:bodyPr/>
          <a:lstStyle/>
          <a:p>
            <a:pPr marL="596646" indent="-514350">
              <a:lnSpc>
                <a:spcPct val="150000"/>
              </a:lnSpc>
              <a:buFont typeface="+mj-lt"/>
              <a:buAutoNum type="alphaLcParenR"/>
            </a:pPr>
            <a:r>
              <a:rPr lang="en-US" i="1" dirty="0" smtClean="0"/>
              <a:t>Getting &amp; keeping power</a:t>
            </a:r>
            <a:endParaRPr lang="en-US" i="1" dirty="0" smtClean="0"/>
          </a:p>
          <a:p>
            <a:pPr marL="596646" indent="-514350">
              <a:lnSpc>
                <a:spcPct val="150000"/>
              </a:lnSpc>
              <a:buFont typeface="+mj-lt"/>
              <a:buAutoNum type="alphaLcParenR"/>
            </a:pPr>
            <a:r>
              <a:rPr lang="en-US" i="1" dirty="0" smtClean="0"/>
              <a:t>Perfect society</a:t>
            </a:r>
            <a:endParaRPr lang="en-US" i="1" dirty="0" smtClean="0"/>
          </a:p>
          <a:p>
            <a:pPr marL="596646" indent="-514350">
              <a:lnSpc>
                <a:spcPct val="150000"/>
              </a:lnSpc>
              <a:buFont typeface="+mj-lt"/>
              <a:buAutoNum type="alphaLcParenR"/>
            </a:pPr>
            <a:r>
              <a:rPr lang="en-US" i="1" dirty="0" smtClean="0"/>
              <a:t>Revenge tragedy</a:t>
            </a:r>
            <a:endParaRPr lang="en-US" i="1" dirty="0" smtClean="0"/>
          </a:p>
          <a:p>
            <a:pPr marL="596646" indent="-514350">
              <a:lnSpc>
                <a:spcPct val="150000"/>
              </a:lnSpc>
              <a:buFont typeface="+mj-lt"/>
              <a:buAutoNum type="alphaLcParenR"/>
            </a:pPr>
            <a:r>
              <a:rPr lang="en-US" i="1" spc="-150" dirty="0" smtClean="0"/>
              <a:t>Made fun of feudalism/chivalry</a:t>
            </a:r>
            <a:endParaRPr lang="en-US" i="1" spc="-150" dirty="0" smtClean="0"/>
          </a:p>
          <a:p>
            <a:pPr marL="596646" indent="-514350">
              <a:lnSpc>
                <a:spcPct val="150000"/>
              </a:lnSpc>
              <a:buFont typeface="+mj-lt"/>
              <a:buAutoNum type="alphaLcParenR"/>
            </a:pPr>
            <a:r>
              <a:rPr lang="en-US" i="1" dirty="0" smtClean="0"/>
              <a:t>Man’s journey through hell, purgatory, &amp; heaven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221</TotalTime>
  <Words>242</Words>
  <Application>Microsoft Office PowerPoint</Application>
  <PresentationFormat>On-screen Show (4:3)</PresentationFormat>
  <Paragraphs>52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Opulent</vt:lpstr>
      <vt:lpstr>Renaissance Literature</vt:lpstr>
      <vt:lpstr>Sir Thomas More</vt:lpstr>
      <vt:lpstr>William Shakespeare</vt:lpstr>
      <vt:lpstr>William Shakespeare</vt:lpstr>
      <vt:lpstr>Dante Alighieri</vt:lpstr>
      <vt:lpstr>Miguel Cervantes</vt:lpstr>
      <vt:lpstr>Machiavelli</vt:lpstr>
      <vt:lpstr>Review: What was each book about? Who were their authors?</vt:lpstr>
    </vt:vector>
  </TitlesOfParts>
  <Company>CONTRAPTION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Renaissance Literature</dc:title>
  <dc:creator>Wesley Banh</dc:creator>
  <cp:lastModifiedBy>Wesley</cp:lastModifiedBy>
  <cp:revision>19</cp:revision>
  <dcterms:created xsi:type="dcterms:W3CDTF">2011-03-20T19:28:06Z</dcterms:created>
  <dcterms:modified xsi:type="dcterms:W3CDTF">2012-02-26T22:51:01Z</dcterms:modified>
</cp:coreProperties>
</file>