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1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7242A9-E97F-9746-BC72-418562B29664}" type="doc">
      <dgm:prSet loTypeId="urn:microsoft.com/office/officeart/2005/8/layout/pyramid2" loCatId="pyramid" qsTypeId="urn:microsoft.com/office/officeart/2005/8/quickstyle/3D7" qsCatId="3D" csTypeId="urn:microsoft.com/office/officeart/2005/8/colors/accent1_4" csCatId="accent1" phldr="1"/>
      <dgm:spPr/>
    </dgm:pt>
    <dgm:pt modelId="{3A1C6533-C70B-CB49-8A3B-C56F79FABE63}">
      <dgm:prSet phldrT="[Text]" custT="1"/>
      <dgm:spPr/>
      <dgm:t>
        <a:bodyPr/>
        <a:lstStyle/>
        <a:p>
          <a:r>
            <a:rPr lang="en-US" sz="2800" dirty="0" smtClean="0"/>
            <a:t>Mongols</a:t>
          </a:r>
          <a:endParaRPr lang="en-US" sz="2800" dirty="0"/>
        </a:p>
      </dgm:t>
    </dgm:pt>
    <dgm:pt modelId="{0272BDBE-98F1-054E-BEF9-9770370A66C8}" type="parTrans" cxnId="{F8F55628-63BB-4149-BD9B-0ACF45B46FE3}">
      <dgm:prSet/>
      <dgm:spPr/>
      <dgm:t>
        <a:bodyPr/>
        <a:lstStyle/>
        <a:p>
          <a:endParaRPr lang="en-US" sz="2800"/>
        </a:p>
      </dgm:t>
    </dgm:pt>
    <dgm:pt modelId="{C714B6AD-F69A-8541-9BBC-DBF9E1522192}" type="sibTrans" cxnId="{F8F55628-63BB-4149-BD9B-0ACF45B46FE3}">
      <dgm:prSet/>
      <dgm:spPr/>
      <dgm:t>
        <a:bodyPr/>
        <a:lstStyle/>
        <a:p>
          <a:endParaRPr lang="en-US" sz="2800"/>
        </a:p>
      </dgm:t>
    </dgm:pt>
    <dgm:pt modelId="{8AE6BE08-14F0-FB4F-84AC-AFE8580B7B09}">
      <dgm:prSet phldrT="[Text]" custT="1"/>
      <dgm:spPr/>
      <dgm:t>
        <a:bodyPr/>
        <a:lstStyle/>
        <a:p>
          <a:r>
            <a:rPr lang="en-US" sz="2800" smtClean="0"/>
            <a:t>Foreigners</a:t>
          </a:r>
          <a:endParaRPr lang="en-US" sz="2800" dirty="0"/>
        </a:p>
      </dgm:t>
    </dgm:pt>
    <dgm:pt modelId="{BD1974A0-192D-DC41-B27F-F9962A039487}" type="parTrans" cxnId="{F4A7DC5C-E7AE-D340-8567-4FD3FBA3BE0C}">
      <dgm:prSet/>
      <dgm:spPr/>
      <dgm:t>
        <a:bodyPr/>
        <a:lstStyle/>
        <a:p>
          <a:endParaRPr lang="en-US" sz="2800"/>
        </a:p>
      </dgm:t>
    </dgm:pt>
    <dgm:pt modelId="{CB929700-3B2D-A644-8151-67C3B074A7FF}" type="sibTrans" cxnId="{F4A7DC5C-E7AE-D340-8567-4FD3FBA3BE0C}">
      <dgm:prSet/>
      <dgm:spPr/>
      <dgm:t>
        <a:bodyPr/>
        <a:lstStyle/>
        <a:p>
          <a:endParaRPr lang="en-US" sz="2800"/>
        </a:p>
      </dgm:t>
    </dgm:pt>
    <dgm:pt modelId="{E570E058-EC3D-1247-9725-97FEDDE1F716}">
      <dgm:prSet phldrT="[Text]" custT="1"/>
      <dgm:spPr/>
      <dgm:t>
        <a:bodyPr/>
        <a:lstStyle/>
        <a:p>
          <a:r>
            <a:rPr lang="en-US" sz="2800" dirty="0" smtClean="0"/>
            <a:t>North Chinese</a:t>
          </a:r>
        </a:p>
      </dgm:t>
    </dgm:pt>
    <dgm:pt modelId="{D57270B6-3C13-B144-8B90-10CDE59E7349}" type="parTrans" cxnId="{B226E1E8-5872-3548-BFDA-B8935F0E6D6C}">
      <dgm:prSet/>
      <dgm:spPr/>
      <dgm:t>
        <a:bodyPr/>
        <a:lstStyle/>
        <a:p>
          <a:endParaRPr lang="en-US" sz="2800"/>
        </a:p>
      </dgm:t>
    </dgm:pt>
    <dgm:pt modelId="{D9E09616-FC49-064B-A75F-80B6674435E2}" type="sibTrans" cxnId="{B226E1E8-5872-3548-BFDA-B8935F0E6D6C}">
      <dgm:prSet/>
      <dgm:spPr/>
      <dgm:t>
        <a:bodyPr/>
        <a:lstStyle/>
        <a:p>
          <a:endParaRPr lang="en-US" sz="2800"/>
        </a:p>
      </dgm:t>
    </dgm:pt>
    <dgm:pt modelId="{C51A09C6-39E7-BD46-9BF3-3EA2CEB7A6E2}">
      <dgm:prSet phldrT="[Text]" custT="1"/>
      <dgm:spPr/>
      <dgm:t>
        <a:bodyPr/>
        <a:lstStyle/>
        <a:p>
          <a:r>
            <a:rPr lang="en-US" sz="2800" dirty="0" smtClean="0"/>
            <a:t>South Chinese</a:t>
          </a:r>
        </a:p>
      </dgm:t>
    </dgm:pt>
    <dgm:pt modelId="{DAA3ED51-5D44-FE4C-B9B4-F5974F7C6EAE}" type="parTrans" cxnId="{56FFE6D5-27DB-D94A-B784-7A53CA0B5F54}">
      <dgm:prSet/>
      <dgm:spPr/>
      <dgm:t>
        <a:bodyPr/>
        <a:lstStyle/>
        <a:p>
          <a:endParaRPr lang="en-US" sz="2800"/>
        </a:p>
      </dgm:t>
    </dgm:pt>
    <dgm:pt modelId="{2B914571-5F37-9C44-9212-FFDF330A095C}" type="sibTrans" cxnId="{56FFE6D5-27DB-D94A-B784-7A53CA0B5F54}">
      <dgm:prSet/>
      <dgm:spPr/>
      <dgm:t>
        <a:bodyPr/>
        <a:lstStyle/>
        <a:p>
          <a:endParaRPr lang="en-US" sz="2800"/>
        </a:p>
      </dgm:t>
    </dgm:pt>
    <dgm:pt modelId="{6389178C-F83A-974D-A2E4-19433F67AB90}" type="pres">
      <dgm:prSet presAssocID="{F37242A9-E97F-9746-BC72-418562B29664}" presName="compositeShape" presStyleCnt="0">
        <dgm:presLayoutVars>
          <dgm:dir/>
          <dgm:resizeHandles/>
        </dgm:presLayoutVars>
      </dgm:prSet>
      <dgm:spPr/>
    </dgm:pt>
    <dgm:pt modelId="{0B626A93-2AD9-A646-A7E3-3AFB49530B7F}" type="pres">
      <dgm:prSet presAssocID="{F37242A9-E97F-9746-BC72-418562B29664}" presName="pyramid" presStyleLbl="node1" presStyleIdx="0" presStyleCnt="1"/>
      <dgm:spPr/>
    </dgm:pt>
    <dgm:pt modelId="{B78CC496-76F7-2E49-B26C-E38BF2BA2C10}" type="pres">
      <dgm:prSet presAssocID="{F37242A9-E97F-9746-BC72-418562B29664}" presName="theList" presStyleCnt="0"/>
      <dgm:spPr/>
    </dgm:pt>
    <dgm:pt modelId="{C473EF85-126B-A443-BD0A-1839BD01056D}" type="pres">
      <dgm:prSet presAssocID="{3A1C6533-C70B-CB49-8A3B-C56F79FABE63}" presName="aNode" presStyleLbl="fgAcc1" presStyleIdx="0" presStyleCnt="4">
        <dgm:presLayoutVars>
          <dgm:bulletEnabled val="1"/>
        </dgm:presLayoutVars>
      </dgm:prSet>
      <dgm:spPr/>
    </dgm:pt>
    <dgm:pt modelId="{5D28FA58-D1FC-5B4B-98E5-64C8DAC26963}" type="pres">
      <dgm:prSet presAssocID="{3A1C6533-C70B-CB49-8A3B-C56F79FABE63}" presName="aSpace" presStyleCnt="0"/>
      <dgm:spPr/>
    </dgm:pt>
    <dgm:pt modelId="{BF726D43-D813-0E44-9202-DE39E07960C3}" type="pres">
      <dgm:prSet presAssocID="{8AE6BE08-14F0-FB4F-84AC-AFE8580B7B09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B125E8-6767-3644-819B-BB385A71503E}" type="pres">
      <dgm:prSet presAssocID="{8AE6BE08-14F0-FB4F-84AC-AFE8580B7B09}" presName="aSpace" presStyleCnt="0"/>
      <dgm:spPr/>
    </dgm:pt>
    <dgm:pt modelId="{25F347D0-630D-0548-A1F2-49730BF33833}" type="pres">
      <dgm:prSet presAssocID="{E570E058-EC3D-1247-9725-97FEDDE1F716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6F00FF-1865-3A4C-B74E-92B74EC7380A}" type="pres">
      <dgm:prSet presAssocID="{E570E058-EC3D-1247-9725-97FEDDE1F716}" presName="aSpace" presStyleCnt="0"/>
      <dgm:spPr/>
    </dgm:pt>
    <dgm:pt modelId="{DABC0978-B9DC-AB4C-A06B-B03258643CB7}" type="pres">
      <dgm:prSet presAssocID="{C51A09C6-39E7-BD46-9BF3-3EA2CEB7A6E2}" presName="aNode" presStyleLbl="fgAcc1" presStyleIdx="3" presStyleCnt="4">
        <dgm:presLayoutVars>
          <dgm:bulletEnabled val="1"/>
        </dgm:presLayoutVars>
      </dgm:prSet>
      <dgm:spPr/>
    </dgm:pt>
    <dgm:pt modelId="{1308BD6B-9F06-5744-8A5B-22D342668951}" type="pres">
      <dgm:prSet presAssocID="{C51A09C6-39E7-BD46-9BF3-3EA2CEB7A6E2}" presName="aSpace" presStyleCnt="0"/>
      <dgm:spPr/>
    </dgm:pt>
  </dgm:ptLst>
  <dgm:cxnLst>
    <dgm:cxn modelId="{56FFE6D5-27DB-D94A-B784-7A53CA0B5F54}" srcId="{F37242A9-E97F-9746-BC72-418562B29664}" destId="{C51A09C6-39E7-BD46-9BF3-3EA2CEB7A6E2}" srcOrd="3" destOrd="0" parTransId="{DAA3ED51-5D44-FE4C-B9B4-F5974F7C6EAE}" sibTransId="{2B914571-5F37-9C44-9212-FFDF330A095C}"/>
    <dgm:cxn modelId="{E1E530BC-EBC5-8C4C-BEBA-4089A62B89BB}" type="presOf" srcId="{8AE6BE08-14F0-FB4F-84AC-AFE8580B7B09}" destId="{BF726D43-D813-0E44-9202-DE39E07960C3}" srcOrd="0" destOrd="0" presId="urn:microsoft.com/office/officeart/2005/8/layout/pyramid2"/>
    <dgm:cxn modelId="{B226E1E8-5872-3548-BFDA-B8935F0E6D6C}" srcId="{F37242A9-E97F-9746-BC72-418562B29664}" destId="{E570E058-EC3D-1247-9725-97FEDDE1F716}" srcOrd="2" destOrd="0" parTransId="{D57270B6-3C13-B144-8B90-10CDE59E7349}" sibTransId="{D9E09616-FC49-064B-A75F-80B6674435E2}"/>
    <dgm:cxn modelId="{7D1EEC2F-B5E0-9546-BA32-66D7B56628E1}" type="presOf" srcId="{3A1C6533-C70B-CB49-8A3B-C56F79FABE63}" destId="{C473EF85-126B-A443-BD0A-1839BD01056D}" srcOrd="0" destOrd="0" presId="urn:microsoft.com/office/officeart/2005/8/layout/pyramid2"/>
    <dgm:cxn modelId="{F4A7DC5C-E7AE-D340-8567-4FD3FBA3BE0C}" srcId="{F37242A9-E97F-9746-BC72-418562B29664}" destId="{8AE6BE08-14F0-FB4F-84AC-AFE8580B7B09}" srcOrd="1" destOrd="0" parTransId="{BD1974A0-192D-DC41-B27F-F9962A039487}" sibTransId="{CB929700-3B2D-A644-8151-67C3B074A7FF}"/>
    <dgm:cxn modelId="{D580A03D-833A-4943-8AE2-0F18B4BF6E90}" type="presOf" srcId="{E570E058-EC3D-1247-9725-97FEDDE1F716}" destId="{25F347D0-630D-0548-A1F2-49730BF33833}" srcOrd="0" destOrd="0" presId="urn:microsoft.com/office/officeart/2005/8/layout/pyramid2"/>
    <dgm:cxn modelId="{6B20D2D3-C34B-8D46-B8BE-B47C9AC6BE23}" type="presOf" srcId="{F37242A9-E97F-9746-BC72-418562B29664}" destId="{6389178C-F83A-974D-A2E4-19433F67AB90}" srcOrd="0" destOrd="0" presId="urn:microsoft.com/office/officeart/2005/8/layout/pyramid2"/>
    <dgm:cxn modelId="{D6F1A698-40E6-D346-B5F2-6667990EFB64}" type="presOf" srcId="{C51A09C6-39E7-BD46-9BF3-3EA2CEB7A6E2}" destId="{DABC0978-B9DC-AB4C-A06B-B03258643CB7}" srcOrd="0" destOrd="0" presId="urn:microsoft.com/office/officeart/2005/8/layout/pyramid2"/>
    <dgm:cxn modelId="{F8F55628-63BB-4149-BD9B-0ACF45B46FE3}" srcId="{F37242A9-E97F-9746-BC72-418562B29664}" destId="{3A1C6533-C70B-CB49-8A3B-C56F79FABE63}" srcOrd="0" destOrd="0" parTransId="{0272BDBE-98F1-054E-BEF9-9770370A66C8}" sibTransId="{C714B6AD-F69A-8541-9BBC-DBF9E1522192}"/>
    <dgm:cxn modelId="{FF34A564-1544-2F48-8690-76B9A4AE0DFD}" type="presParOf" srcId="{6389178C-F83A-974D-A2E4-19433F67AB90}" destId="{0B626A93-2AD9-A646-A7E3-3AFB49530B7F}" srcOrd="0" destOrd="0" presId="urn:microsoft.com/office/officeart/2005/8/layout/pyramid2"/>
    <dgm:cxn modelId="{44932290-B4B7-574A-9DD0-431043B2BE19}" type="presParOf" srcId="{6389178C-F83A-974D-A2E4-19433F67AB90}" destId="{B78CC496-76F7-2E49-B26C-E38BF2BA2C10}" srcOrd="1" destOrd="0" presId="urn:microsoft.com/office/officeart/2005/8/layout/pyramid2"/>
    <dgm:cxn modelId="{AF42E086-FAA0-DA43-A61A-2043FED470AA}" type="presParOf" srcId="{B78CC496-76F7-2E49-B26C-E38BF2BA2C10}" destId="{C473EF85-126B-A443-BD0A-1839BD01056D}" srcOrd="0" destOrd="0" presId="urn:microsoft.com/office/officeart/2005/8/layout/pyramid2"/>
    <dgm:cxn modelId="{3FFE14FB-4F78-374D-A186-3D98AD4EB905}" type="presParOf" srcId="{B78CC496-76F7-2E49-B26C-E38BF2BA2C10}" destId="{5D28FA58-D1FC-5B4B-98E5-64C8DAC26963}" srcOrd="1" destOrd="0" presId="urn:microsoft.com/office/officeart/2005/8/layout/pyramid2"/>
    <dgm:cxn modelId="{46CC5CFE-185E-3C4E-9233-EDA7FFF72C9A}" type="presParOf" srcId="{B78CC496-76F7-2E49-B26C-E38BF2BA2C10}" destId="{BF726D43-D813-0E44-9202-DE39E07960C3}" srcOrd="2" destOrd="0" presId="urn:microsoft.com/office/officeart/2005/8/layout/pyramid2"/>
    <dgm:cxn modelId="{4B6E9A3A-D7FA-E247-83E5-1E66EB87CDF1}" type="presParOf" srcId="{B78CC496-76F7-2E49-B26C-E38BF2BA2C10}" destId="{9AB125E8-6767-3644-819B-BB385A71503E}" srcOrd="3" destOrd="0" presId="urn:microsoft.com/office/officeart/2005/8/layout/pyramid2"/>
    <dgm:cxn modelId="{6F469CC8-4B24-6447-8EE7-23B173F80423}" type="presParOf" srcId="{B78CC496-76F7-2E49-B26C-E38BF2BA2C10}" destId="{25F347D0-630D-0548-A1F2-49730BF33833}" srcOrd="4" destOrd="0" presId="urn:microsoft.com/office/officeart/2005/8/layout/pyramid2"/>
    <dgm:cxn modelId="{65CC9946-E76F-2446-B770-090B28E54D82}" type="presParOf" srcId="{B78CC496-76F7-2E49-B26C-E38BF2BA2C10}" destId="{226F00FF-1865-3A4C-B74E-92B74EC7380A}" srcOrd="5" destOrd="0" presId="urn:microsoft.com/office/officeart/2005/8/layout/pyramid2"/>
    <dgm:cxn modelId="{4F958C73-B8E5-004D-980F-60FAA954BF0D}" type="presParOf" srcId="{B78CC496-76F7-2E49-B26C-E38BF2BA2C10}" destId="{DABC0978-B9DC-AB4C-A06B-B03258643CB7}" srcOrd="6" destOrd="0" presId="urn:microsoft.com/office/officeart/2005/8/layout/pyramid2"/>
    <dgm:cxn modelId="{46D1D998-B49F-F24A-A8D6-651DCDC23505}" type="presParOf" srcId="{B78CC496-76F7-2E49-B26C-E38BF2BA2C10}" destId="{1308BD6B-9F06-5744-8A5B-22D342668951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626A93-2AD9-A646-A7E3-3AFB49530B7F}">
      <dsp:nvSpPr>
        <dsp:cNvPr id="0" name=""/>
        <dsp:cNvSpPr/>
      </dsp:nvSpPr>
      <dsp:spPr>
        <a:xfrm>
          <a:off x="0" y="0"/>
          <a:ext cx="3283593" cy="4284133"/>
        </a:xfrm>
        <a:prstGeom prst="triangle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473EF85-126B-A443-BD0A-1839BD01056D}">
      <dsp:nvSpPr>
        <dsp:cNvPr id="0" name=""/>
        <dsp:cNvSpPr/>
      </dsp:nvSpPr>
      <dsp:spPr>
        <a:xfrm>
          <a:off x="1641796" y="428831"/>
          <a:ext cx="2134336" cy="7614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Mongols</a:t>
          </a:r>
          <a:endParaRPr lang="en-US" sz="2800" kern="1200" dirty="0"/>
        </a:p>
      </dsp:txBody>
      <dsp:txXfrm>
        <a:off x="1641796" y="428831"/>
        <a:ext cx="2134336" cy="761437"/>
      </dsp:txXfrm>
    </dsp:sp>
    <dsp:sp modelId="{BF726D43-D813-0E44-9202-DE39E07960C3}">
      <dsp:nvSpPr>
        <dsp:cNvPr id="0" name=""/>
        <dsp:cNvSpPr/>
      </dsp:nvSpPr>
      <dsp:spPr>
        <a:xfrm>
          <a:off x="1641796" y="1285449"/>
          <a:ext cx="2134336" cy="7614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199561"/>
              <a:satOff val="-20008"/>
              <a:lumOff val="26168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Foreigners</a:t>
          </a:r>
          <a:endParaRPr lang="en-US" sz="2800" kern="1200" dirty="0"/>
        </a:p>
      </dsp:txBody>
      <dsp:txXfrm>
        <a:off x="1641796" y="1285449"/>
        <a:ext cx="2134336" cy="761437"/>
      </dsp:txXfrm>
    </dsp:sp>
    <dsp:sp modelId="{25F347D0-630D-0548-A1F2-49730BF33833}">
      <dsp:nvSpPr>
        <dsp:cNvPr id="0" name=""/>
        <dsp:cNvSpPr/>
      </dsp:nvSpPr>
      <dsp:spPr>
        <a:xfrm>
          <a:off x="1641796" y="2142066"/>
          <a:ext cx="2134336" cy="7614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399121"/>
              <a:satOff val="-40015"/>
              <a:lumOff val="52336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North Chinese</a:t>
          </a:r>
        </a:p>
      </dsp:txBody>
      <dsp:txXfrm>
        <a:off x="1641796" y="2142066"/>
        <a:ext cx="2134336" cy="761437"/>
      </dsp:txXfrm>
    </dsp:sp>
    <dsp:sp modelId="{DABC0978-B9DC-AB4C-A06B-B03258643CB7}">
      <dsp:nvSpPr>
        <dsp:cNvPr id="0" name=""/>
        <dsp:cNvSpPr/>
      </dsp:nvSpPr>
      <dsp:spPr>
        <a:xfrm>
          <a:off x="1641796" y="2998683"/>
          <a:ext cx="2134336" cy="7614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50000"/>
              <a:hueOff val="199561"/>
              <a:satOff val="-20008"/>
              <a:lumOff val="26168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South Chinese</a:t>
          </a:r>
        </a:p>
      </dsp:txBody>
      <dsp:txXfrm>
        <a:off x="1641796" y="2998683"/>
        <a:ext cx="2134336" cy="7614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58A08-8345-074C-8D86-1B640E483700}" type="datetimeFigureOut">
              <a:rPr lang="en-US" smtClean="0"/>
              <a:t>10/23/11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58A08-8345-074C-8D86-1B640E483700}" type="datetimeFigureOut">
              <a:rPr lang="en-US" smtClean="0"/>
              <a:t>10/23/11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F158-6301-AC40-A4D2-F7F47A78B00A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58A08-8345-074C-8D86-1B640E483700}" type="datetimeFigureOut">
              <a:rPr lang="en-US" smtClean="0"/>
              <a:t>10/23/11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F158-6301-AC40-A4D2-F7F47A78B00A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58A08-8345-074C-8D86-1B640E483700}" type="datetimeFigureOut">
              <a:rPr lang="en-US" smtClean="0"/>
              <a:t>10/23/11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F158-6301-AC40-A4D2-F7F47A78B00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58A08-8345-074C-8D86-1B640E483700}" type="datetimeFigureOut">
              <a:rPr lang="en-US" smtClean="0"/>
              <a:t>10/23/11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F158-6301-AC40-A4D2-F7F47A78B00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58A08-8345-074C-8D86-1B640E483700}" type="datetimeFigureOut">
              <a:rPr lang="en-US" smtClean="0"/>
              <a:t>10/23/11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F158-6301-AC40-A4D2-F7F47A78B00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58A08-8345-074C-8D86-1B640E483700}" type="datetimeFigureOut">
              <a:rPr lang="en-US" smtClean="0"/>
              <a:t>10/23/11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F158-6301-AC40-A4D2-F7F47A78B00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58A08-8345-074C-8D86-1B640E483700}" type="datetimeFigureOut">
              <a:rPr lang="en-US" smtClean="0"/>
              <a:t>10/23/11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F158-6301-AC40-A4D2-F7F47A78B00A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58A08-8345-074C-8D86-1B640E483700}" type="datetimeFigureOut">
              <a:rPr lang="en-US" smtClean="0"/>
              <a:t>10/23/11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F158-6301-AC40-A4D2-F7F47A78B00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58A08-8345-074C-8D86-1B640E483700}" type="datetimeFigureOut">
              <a:rPr lang="en-US" smtClean="0"/>
              <a:t>10/23/11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F158-6301-AC40-A4D2-F7F47A78B0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58A08-8345-074C-8D86-1B640E483700}" type="datetimeFigureOut">
              <a:rPr lang="en-US" smtClean="0"/>
              <a:t>10/23/11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70A80-E872-44E8-BC8C-884F2AA07922}" type="slidenum">
              <a:rPr/>
              <a:pPr/>
              <a:t>‹#›</a:t>
            </a:fld>
            <a:endParaRPr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58A08-8345-074C-8D86-1B640E483700}" type="datetimeFigureOut">
              <a:rPr lang="en-US" smtClean="0"/>
              <a:t>10/23/11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7F158-6301-AC40-A4D2-F7F47A78B00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7F158-6301-AC40-A4D2-F7F47A78B00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58A08-8345-074C-8D86-1B640E483700}" type="datetimeFigureOut">
              <a:rPr lang="en-US" smtClean="0"/>
              <a:t>10/23/11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Mongol Empire &amp; Yuan Dynasty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lum bright="-16000" contrast="38000"/>
          </a:blip>
          <a:stretch>
            <a:fillRect/>
          </a:stretch>
        </p:blipFill>
        <p:spPr>
          <a:xfrm>
            <a:off x="317500" y="3716861"/>
            <a:ext cx="5054600" cy="3009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904" y="3046320"/>
            <a:ext cx="2900213" cy="36296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 1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How did the Mongols build a vast empire that stretched from Europe to China?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They had strong leaders, a disciplined army, and conquered other empires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 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features of the Chinese form of government did the Mongols adopt?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97086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They kept the Chinese style of government (same capital, same terms, etc.)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 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How did the Mongols encourage trade?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800600" y="2209800"/>
            <a:ext cx="3657600" cy="4190999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They made trade routes safer, encouraged people to trade across the sea, and increased contact with foreigners (ex: Marco Polo)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lum bright="9000" contrast="17000"/>
          </a:blip>
          <a:stretch>
            <a:fillRect/>
          </a:stretch>
        </p:blipFill>
        <p:spPr>
          <a:xfrm>
            <a:off x="1159933" y="3656171"/>
            <a:ext cx="2819400" cy="28017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Mongol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433" y="1473198"/>
            <a:ext cx="4796367" cy="499533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Yuan Dynasty founded by Kublai Khan</a:t>
            </a:r>
          </a:p>
          <a:p>
            <a:r>
              <a:rPr lang="en-US" sz="3200" dirty="0" smtClean="0"/>
              <a:t>Power held by Mongols or trusted foreigners, Chinese had little power</a:t>
            </a:r>
          </a:p>
          <a:p>
            <a:r>
              <a:rPr lang="en-US" sz="3200" dirty="0" smtClean="0"/>
              <a:t>Mostly ignored ideas of Confucius (only kept idea of “meritocracy”)</a:t>
            </a:r>
            <a:endParaRPr lang="en-US" sz="3200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5130800" y="1930400"/>
          <a:ext cx="3776133" cy="428413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078133" y="923836"/>
            <a:ext cx="206586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rgbClr val="FF0000"/>
                </a:solidFill>
              </a:rPr>
              <a:t>Mongol Social Pyramid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 rot="2570074">
            <a:off x="7146455" y="1590925"/>
            <a:ext cx="702734" cy="650966"/>
          </a:xfrm>
          <a:prstGeom prst="down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Yuan Dynasty &amp; Trade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438836"/>
            <a:ext cx="7770813" cy="3657600"/>
          </a:xfrm>
        </p:spPr>
        <p:txBody>
          <a:bodyPr>
            <a:normAutofit/>
          </a:bodyPr>
          <a:lstStyle/>
          <a:p>
            <a:pPr>
              <a:spcBef>
                <a:spcPts val="800"/>
              </a:spcBef>
            </a:pPr>
            <a:r>
              <a:rPr lang="en-US" sz="3200" dirty="0" smtClean="0"/>
              <a:t>Promoted trade along Silk Road</a:t>
            </a:r>
          </a:p>
          <a:p>
            <a:pPr>
              <a:spcBef>
                <a:spcPts val="800"/>
              </a:spcBef>
            </a:pPr>
            <a:r>
              <a:rPr lang="en-US" sz="3200" dirty="0" smtClean="0"/>
              <a:t>Trade led to new foreign contacts</a:t>
            </a:r>
          </a:p>
          <a:p>
            <a:pPr>
              <a:spcBef>
                <a:spcPts val="800"/>
              </a:spcBef>
            </a:pPr>
            <a:r>
              <a:rPr lang="en-US" sz="3200" dirty="0" smtClean="0"/>
              <a:t>Marco Polo’s book made Europeans curious about China</a:t>
            </a: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lum bright="-22000" contrast="35000"/>
          </a:blip>
          <a:srcRect l="1618" t="19326" r="9409"/>
          <a:stretch>
            <a:fillRect/>
          </a:stretch>
        </p:blipFill>
        <p:spPr>
          <a:xfrm>
            <a:off x="84668" y="3743180"/>
            <a:ext cx="9008533" cy="28946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 of Yuan Dynasty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38836"/>
            <a:ext cx="7770813" cy="3657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Successors of Kublai Khan not interested in governing China</a:t>
            </a:r>
          </a:p>
          <a:p>
            <a:r>
              <a:rPr lang="en-US" sz="3200" dirty="0" smtClean="0"/>
              <a:t>Frequent rebellions after death of Kublai Khan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5467" y="3361266"/>
            <a:ext cx="4927600" cy="32850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olio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48</TotalTime>
  <Words>190</Words>
  <Application>Microsoft Macintosh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Folio</vt:lpstr>
      <vt:lpstr>Mongol Empire &amp; Yuan Dynasty</vt:lpstr>
      <vt:lpstr>Essential Question 1</vt:lpstr>
      <vt:lpstr>Essential Question 2</vt:lpstr>
      <vt:lpstr>Essential Question 3</vt:lpstr>
      <vt:lpstr>Mongol Rule</vt:lpstr>
      <vt:lpstr>Yuan Dynasty &amp; Trade</vt:lpstr>
      <vt:lpstr>Fall of Yuan Dynasty</vt:lpstr>
    </vt:vector>
  </TitlesOfParts>
  <Company>Alliance for College Ready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Mongol Empire &amp; Yuan Dynasty</dc:title>
  <dc:creator>Alliance</dc:creator>
  <cp:lastModifiedBy>Alliance</cp:lastModifiedBy>
  <cp:revision>3</cp:revision>
  <dcterms:created xsi:type="dcterms:W3CDTF">2011-10-23T23:18:46Z</dcterms:created>
  <dcterms:modified xsi:type="dcterms:W3CDTF">2011-10-24T00:07:21Z</dcterms:modified>
</cp:coreProperties>
</file>