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6" r:id="rId6"/>
    <p:sldId id="261" r:id="rId7"/>
    <p:sldId id="265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6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sm_boo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755648"/>
            <a:ext cx="1615307" cy="1688453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B22DC0C7-BA8C-4614-B76D-83220F9688F4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5943600" cy="2438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Origins of </a:t>
            </a:r>
            <a:r>
              <a:rPr lang="en-US" dirty="0" smtClean="0"/>
              <a:t>the </a:t>
            </a:r>
            <a:r>
              <a:rPr lang="en-US" dirty="0" smtClean="0"/>
              <a:t>Renaissance &amp; Humanism </a:t>
            </a:r>
            <a:br>
              <a:rPr lang="en-US" dirty="0" smtClean="0"/>
            </a:br>
            <a:r>
              <a:rPr lang="en-US" dirty="0" smtClean="0"/>
              <a:t>(7.8.1, 7.8.2)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What is Humanism?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876800" y="1447800"/>
            <a:ext cx="4050792" cy="4800600"/>
          </a:xfrm>
        </p:spPr>
        <p:txBody>
          <a:bodyPr/>
          <a:lstStyle/>
          <a:p>
            <a:r>
              <a:rPr lang="en-US" dirty="0" smtClean="0"/>
              <a:t>Way </a:t>
            </a:r>
            <a:r>
              <a:rPr lang="en-US" dirty="0" smtClean="0"/>
              <a:t>of thinking that focused on humans &amp; their potential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smtClean="0"/>
              <a:t>Man is the measure of all things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 l="10000" r="12000"/>
          <a:stretch>
            <a:fillRect/>
          </a:stretch>
        </p:blipFill>
        <p:spPr bwMode="auto">
          <a:xfrm>
            <a:off x="685800" y="1676400"/>
            <a:ext cx="3803904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52400"/>
            <a:ext cx="8153400" cy="1066800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Where did the idea of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humanism come from??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Roots in ancient Greek </a:t>
            </a:r>
            <a:r>
              <a:rPr lang="en-US" dirty="0" smtClean="0"/>
              <a:t>&amp; Roman </a:t>
            </a:r>
            <a:r>
              <a:rPr lang="en-US" dirty="0" smtClean="0"/>
              <a:t>learning</a:t>
            </a:r>
          </a:p>
          <a:p>
            <a:r>
              <a:rPr lang="en-US" dirty="0" smtClean="0"/>
              <a:t>New ideas from trade </a:t>
            </a:r>
            <a:r>
              <a:rPr lang="en-US" dirty="0" smtClean="0"/>
              <a:t>with Asia after </a:t>
            </a:r>
            <a:r>
              <a:rPr lang="en-US" dirty="0" smtClean="0"/>
              <a:t>Crusades</a:t>
            </a:r>
            <a:endParaRPr lang="en-US" dirty="0"/>
          </a:p>
          <a:p>
            <a:r>
              <a:rPr lang="en-US" dirty="0" smtClean="0"/>
              <a:t>Black Death</a:t>
            </a:r>
          </a:p>
          <a:p>
            <a:pPr lvl="1"/>
            <a:r>
              <a:rPr lang="en-US" dirty="0" smtClean="0"/>
              <a:t>Increased </a:t>
            </a:r>
            <a:r>
              <a:rPr lang="en-US" dirty="0" smtClean="0"/>
              <a:t>appreciation for </a:t>
            </a:r>
            <a:r>
              <a:rPr lang="en-US" dirty="0" smtClean="0"/>
              <a:t>life</a:t>
            </a:r>
          </a:p>
          <a:p>
            <a:pPr lvl="1"/>
            <a:r>
              <a:rPr lang="en-US" dirty="0" smtClean="0"/>
              <a:t>Weakened </a:t>
            </a:r>
            <a:r>
              <a:rPr lang="en-US" dirty="0" smtClean="0"/>
              <a:t>Catholic Church</a:t>
            </a:r>
          </a:p>
          <a:p>
            <a:pPr lvl="1"/>
            <a:endParaRPr lang="en-US" dirty="0" smtClean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1450" y="4076700"/>
            <a:ext cx="38925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6200"/>
            <a:ext cx="8153400" cy="11430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What did humanism place importance on?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0" y="1524000"/>
            <a:ext cx="4361688" cy="4800600"/>
          </a:xfrm>
        </p:spPr>
        <p:txBody>
          <a:bodyPr/>
          <a:lstStyle/>
          <a:p>
            <a:r>
              <a:rPr lang="en-US" dirty="0" smtClean="0"/>
              <a:t>Individual </a:t>
            </a:r>
            <a:r>
              <a:rPr lang="en-US" dirty="0" smtClean="0"/>
              <a:t>worth</a:t>
            </a:r>
          </a:p>
          <a:p>
            <a:r>
              <a:rPr lang="en-US" dirty="0" smtClean="0"/>
              <a:t>Development </a:t>
            </a:r>
            <a:r>
              <a:rPr lang="en-US" dirty="0" smtClean="0"/>
              <a:t>of personal skills &amp; </a:t>
            </a:r>
            <a:r>
              <a:rPr lang="en-US" dirty="0" smtClean="0"/>
              <a:t>talent</a:t>
            </a:r>
          </a:p>
          <a:p>
            <a:r>
              <a:rPr lang="en-US" dirty="0" smtClean="0"/>
              <a:t>Public service</a:t>
            </a:r>
          </a:p>
          <a:p>
            <a:r>
              <a:rPr lang="en-US" dirty="0" smtClean="0"/>
              <a:t>Understanding life &amp; the world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 t="17855" b="-1165"/>
          <a:stretch/>
        </p:blipFill>
        <p:spPr bwMode="auto">
          <a:xfrm>
            <a:off x="4724400" y="4572000"/>
            <a:ext cx="3276600" cy="204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lum bright="-20000" contrast="20000"/>
          </a:blip>
          <a:srcRect/>
          <a:stretch>
            <a:fillRect/>
          </a:stretch>
        </p:blipFill>
        <p:spPr bwMode="auto">
          <a:xfrm>
            <a:off x="304800" y="1752600"/>
            <a:ext cx="3505200" cy="413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6200"/>
            <a:ext cx="8153400" cy="11430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Discussion: How did humanism weaken the Catholic Church?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Talk it over with a partner for 30 seconds. Be prepared to discuss aloud </a:t>
            </a:r>
            <a:r>
              <a:rPr lang="en-US" smtClean="0"/>
              <a:t>in class.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8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Renaissance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76400"/>
            <a:ext cx="4203192" cy="4800600"/>
          </a:xfrm>
        </p:spPr>
        <p:txBody>
          <a:bodyPr/>
          <a:lstStyle/>
          <a:p>
            <a:r>
              <a:rPr lang="en-US" dirty="0" smtClean="0"/>
              <a:t>Means “Rebirth</a:t>
            </a:r>
            <a:r>
              <a:rPr lang="en-US" dirty="0" smtClean="0"/>
              <a:t>” in </a:t>
            </a:r>
            <a:r>
              <a:rPr lang="en-US" dirty="0" smtClean="0"/>
              <a:t>French</a:t>
            </a:r>
          </a:p>
          <a:p>
            <a:r>
              <a:rPr lang="en-US" dirty="0" smtClean="0"/>
              <a:t>Emphasized</a:t>
            </a:r>
            <a:r>
              <a:rPr lang="en-US" dirty="0"/>
              <a:t> </a:t>
            </a:r>
            <a:r>
              <a:rPr lang="en-US" dirty="0" smtClean="0"/>
              <a:t>w</a:t>
            </a:r>
            <a:r>
              <a:rPr lang="en-US" dirty="0" smtClean="0"/>
              <a:t>ealth, beauty, &amp; personal </a:t>
            </a:r>
            <a:r>
              <a:rPr lang="en-US" dirty="0" smtClean="0"/>
              <a:t>achievement</a:t>
            </a:r>
          </a:p>
          <a:p>
            <a:r>
              <a:rPr lang="en-US" dirty="0" smtClean="0"/>
              <a:t>Began in </a:t>
            </a:r>
            <a:r>
              <a:rPr lang="en-US" dirty="0" smtClean="0"/>
              <a:t>Florence, Italy</a:t>
            </a:r>
          </a:p>
          <a:p>
            <a:endParaRPr lang="en-US" dirty="0" smtClean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0"/>
            <a:ext cx="28575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0101" y="3200400"/>
            <a:ext cx="370389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7275" y="1295400"/>
            <a:ext cx="42767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ight Arrow 7"/>
          <p:cNvSpPr/>
          <p:nvPr/>
        </p:nvSpPr>
        <p:spPr>
          <a:xfrm rot="18934488">
            <a:off x="3707654" y="3497255"/>
            <a:ext cx="2856118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6200"/>
            <a:ext cx="8153400" cy="11430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Why did the Renaissance begin in Italy?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Think-Pair-Share with someone next to you. Be prepared to share out your answer.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261525"/>
              </p:ext>
            </p:extLst>
          </p:nvPr>
        </p:nvGraphicFramePr>
        <p:xfrm>
          <a:off x="533400" y="2621280"/>
          <a:ext cx="8153400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Europe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</a:rPr>
                        <a:t> in the 1300s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Italy in the 1300s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Mostly rural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Most people were peasants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 or nobles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Nobles fighting with kings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People struggled to survive &amp; get by after Black Death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Mostly urban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New middle class had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 money &amp; wanted to show it off</a:t>
                      </a: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Italian city-states played major role in trade with East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35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What was a “Renaissance </a:t>
            </a:r>
            <a:r>
              <a:rPr lang="en-US" dirty="0" smtClean="0">
                <a:solidFill>
                  <a:srgbClr val="FFFF00"/>
                </a:solidFill>
              </a:rPr>
              <a:t>Man</a:t>
            </a:r>
            <a:r>
              <a:rPr lang="en-US" dirty="0" smtClean="0">
                <a:solidFill>
                  <a:srgbClr val="FFFF00"/>
                </a:solidFill>
              </a:rPr>
              <a:t>”?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Content Placeholder 6" descr="Da Vinci - (Homer) Vitruvian Ma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8190" t="4901" r="9276" b="6875"/>
          <a:stretch>
            <a:fillRect/>
          </a:stretch>
        </p:blipFill>
        <p:spPr>
          <a:xfrm>
            <a:off x="499602" y="1676400"/>
            <a:ext cx="3538998" cy="5029139"/>
          </a:xfrm>
        </p:spPr>
      </p:pic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495800" y="1524000"/>
            <a:ext cx="4437888" cy="46634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Strong desire to learn &amp; improve </a:t>
            </a:r>
            <a:r>
              <a:rPr lang="en-US" dirty="0" smtClean="0"/>
              <a:t>self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Well-rounded (good </a:t>
            </a:r>
            <a:r>
              <a:rPr lang="en-US" dirty="0" smtClean="0"/>
              <a:t>at many different things</a:t>
            </a:r>
            <a:r>
              <a:rPr lang="en-US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e.g. Leonardo da Vinci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3981450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4486275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98080" cy="32766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00FF00"/>
                </a:solidFill>
              </a:rPr>
              <a:t>Think-Pair-Share</a:t>
            </a:r>
            <a:br>
              <a:rPr lang="en-US" b="1" u="sng" dirty="0" smtClean="0">
                <a:solidFill>
                  <a:srgbClr val="00FF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Can you think of any examples of a “Renaissance man”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(or woman) today</a:t>
            </a:r>
            <a:r>
              <a:rPr lang="en-US" dirty="0" smtClean="0">
                <a:solidFill>
                  <a:schemeClr val="tx1"/>
                </a:solidFill>
              </a:rPr>
              <a:t>? Explain.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Academic</Template>
  <TotalTime>772</TotalTime>
  <Words>232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Student presentation</vt:lpstr>
      <vt:lpstr>Origins of the Renaissance &amp; Humanism  (7.8.1, 7.8.2)</vt:lpstr>
      <vt:lpstr>What is Humanism?</vt:lpstr>
      <vt:lpstr>Where did the idea of  humanism come from??</vt:lpstr>
      <vt:lpstr>What did humanism place importance on?</vt:lpstr>
      <vt:lpstr>Discussion: How did humanism weaken the Catholic Church?</vt:lpstr>
      <vt:lpstr>The Renaissance</vt:lpstr>
      <vt:lpstr>Why did the Renaissance begin in Italy?</vt:lpstr>
      <vt:lpstr>What was a “Renaissance Man”?</vt:lpstr>
      <vt:lpstr>Think-Pair-Share  Can you think of any examples of a “Renaissance man”  (or woman) today? Explain.</vt:lpstr>
    </vt:vector>
  </TitlesOfParts>
  <Company>CONTRAPTION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Humanism &amp; the Renaissance</dc:title>
  <dc:creator>Wesley Banh</dc:creator>
  <cp:lastModifiedBy>Wesley</cp:lastModifiedBy>
  <cp:revision>42</cp:revision>
  <dcterms:created xsi:type="dcterms:W3CDTF">2011-03-06T00:38:29Z</dcterms:created>
  <dcterms:modified xsi:type="dcterms:W3CDTF">2012-02-20T05:24:16Z</dcterms:modified>
</cp:coreProperties>
</file>