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4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27094"/>
            <a:ext cx="7772400" cy="1470025"/>
          </a:xfrm>
        </p:spPr>
        <p:txBody>
          <a:bodyPr anchor="b" anchorCtr="0"/>
          <a:lstStyle>
            <a:lvl1pPr>
              <a:defRPr sz="54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1" y="3810000"/>
            <a:ext cx="7770812" cy="1752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6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51D0-017B-0A4F-B677-2A8239641E74}" type="datetimeFigureOut">
              <a:rPr lang="en-US" smtClean="0"/>
              <a:t>8/22/11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CoverGly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0025" y="3048000"/>
            <a:ext cx="1123950" cy="77152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738282"/>
            <a:ext cx="7770813" cy="1048870"/>
          </a:xfr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0" y="457200"/>
            <a:ext cx="4572000" cy="3173506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181600"/>
            <a:ext cx="7770813" cy="6858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51D0-017B-0A4F-B677-2A8239641E74}" type="datetimeFigureOut">
              <a:rPr lang="en-US" smtClean="0"/>
              <a:t>8/22/11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65B5-DDD0-4742-A963-4A3F5AAAB815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4890247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51D0-017B-0A4F-B677-2A8239641E74}" type="datetimeFigureOut">
              <a:rPr lang="en-US" smtClean="0"/>
              <a:t>8/22/11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65B5-DDD0-4742-A963-4A3F5AAAB815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537882"/>
            <a:ext cx="1524000" cy="53250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7882"/>
            <a:ext cx="5889812" cy="532503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51D0-017B-0A4F-B677-2A8239641E74}" type="datetimeFigureOut">
              <a:rPr lang="en-US" smtClean="0"/>
              <a:t>8/22/11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65B5-DDD0-4742-A963-4A3F5AAAB815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052928" y="3115195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51D0-017B-0A4F-B677-2A8239641E74}" type="datetimeFigureOut">
              <a:rPr lang="en-US" smtClean="0"/>
              <a:t>8/22/11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65B5-DDD0-4742-A963-4A3F5AAAB815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26440"/>
            <a:ext cx="7770813" cy="1472184"/>
          </a:xfrm>
        </p:spPr>
        <p:txBody>
          <a:bodyPr anchor="b" anchorCtr="0"/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813048"/>
            <a:ext cx="7770813" cy="1755648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51D0-017B-0A4F-B677-2A8239641E74}" type="datetimeFigureOut">
              <a:rPr lang="en-US" smtClean="0"/>
              <a:t>8/22/11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65B5-DDD0-4742-A963-4A3F5AAAB81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Glyph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3174066"/>
            <a:ext cx="1066800" cy="5905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51D0-017B-0A4F-B677-2A8239641E74}" type="datetimeFigureOut">
              <a:rPr lang="en-US" smtClean="0"/>
              <a:t>8/22/11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65B5-DDD0-4742-A963-4A3F5AAAB815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27238"/>
            <a:ext cx="3657600" cy="639762"/>
          </a:xfrm>
        </p:spPr>
        <p:txBody>
          <a:bodyPr anchor="ctr" anchorCtr="0"/>
          <a:lstStyle>
            <a:lvl1pPr marL="0" indent="0" algn="ctr">
              <a:spcBef>
                <a:spcPts val="30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2027238"/>
            <a:ext cx="3657600" cy="639762"/>
          </a:xfrm>
        </p:spPr>
        <p:txBody>
          <a:bodyPr anchor="ctr" anchorCtr="0"/>
          <a:lstStyle>
            <a:lvl1pPr marL="0" indent="0" algn="ctr">
              <a:spcBef>
                <a:spcPts val="30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51D0-017B-0A4F-B677-2A8239641E74}" type="datetimeFigureOut">
              <a:rPr lang="en-US" smtClean="0"/>
              <a:t>8/22/11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65B5-DDD0-4742-A963-4A3F5AAAB815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51D0-017B-0A4F-B677-2A8239641E74}" type="datetimeFigureOut">
              <a:rPr lang="en-US" smtClean="0"/>
              <a:t>8/22/11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65B5-DDD0-4742-A963-4A3F5AAAB815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51D0-017B-0A4F-B677-2A8239641E74}" type="datetimeFigureOut">
              <a:rPr lang="en-US" smtClean="0"/>
              <a:t>8/22/11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65B5-DDD0-4742-A963-4A3F5AAAB8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906" y="914400"/>
            <a:ext cx="3657600" cy="1162050"/>
          </a:xfrm>
        </p:spPr>
        <p:txBody>
          <a:bodyPr anchor="b"/>
          <a:lstStyle>
            <a:lvl1pPr algn="ctr">
              <a:defRPr sz="3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6118" y="457199"/>
            <a:ext cx="3657600" cy="54102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906" y="2590799"/>
            <a:ext cx="3657600" cy="2895601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51D0-017B-0A4F-B677-2A8239641E74}" type="datetimeFigureOut">
              <a:rPr lang="en-US" smtClean="0"/>
              <a:t>8/22/11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65B5-DDD0-4742-A963-4A3F5AAAB815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4746" y="2286000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9013" y="914400"/>
            <a:ext cx="3657600" cy="1161288"/>
          </a:xfr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58906" y="457200"/>
            <a:ext cx="3657600" cy="5413248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9013" y="2587752"/>
            <a:ext cx="3657600" cy="2898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51D0-017B-0A4F-B677-2A8239641E74}" type="datetimeFigureOut">
              <a:rPr lang="en-US" smtClean="0"/>
              <a:t>8/22/11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65B5-DDD0-4742-A963-4A3F5AAAB815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4853" y="2286000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8911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F65B5-DDD0-4742-A963-4A3F5AAAB81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7236"/>
            <a:ext cx="7770813" cy="1371600"/>
          </a:xfrm>
          <a:prstGeom prst="rect">
            <a:avLst/>
          </a:prstGeom>
          <a:effectLst/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9800"/>
            <a:ext cx="7770813" cy="365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289115"/>
            <a:ext cx="23756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D51D0-017B-0A4F-B677-2A8239641E74}" type="datetimeFigureOut">
              <a:rPr lang="en-US" smtClean="0"/>
              <a:t>8/22/11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9624" y="6289115"/>
            <a:ext cx="31555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2"/>
          </a:solidFill>
          <a:effectLst>
            <a:outerShdw blurRad="38100" dist="12700" algn="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accent3"/>
        </a:buClr>
        <a:buFont typeface="Wingdings" pitchFamily="2" charset="2"/>
        <a:buChar char="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accent3"/>
        </a:buClr>
        <a:buFont typeface="Wingdings" pitchFamily="2" charset="2"/>
        <a:buChar char="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accent3"/>
        </a:buClr>
        <a:buFont typeface="Wingdings" pitchFamily="2" charset="2"/>
        <a:buChar char="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52760"/>
            <a:ext cx="7772400" cy="1844360"/>
          </a:xfrm>
        </p:spPr>
        <p:txBody>
          <a:bodyPr/>
          <a:lstStyle/>
          <a:p>
            <a:r>
              <a:rPr lang="en-US" dirty="0" smtClean="0"/>
              <a:t>The Eastern &amp; Western Roman Empires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288"/>
            <a:ext cx="9144000" cy="65867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Western Roman Empire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514600" y="2209800"/>
            <a:ext cx="3657600" cy="4259929"/>
          </a:xfrm>
        </p:spPr>
        <p:txBody>
          <a:bodyPr>
            <a:normAutofit/>
          </a:bodyPr>
          <a:lstStyle/>
          <a:p>
            <a:r>
              <a:rPr lang="en-US" dirty="0" smtClean="0"/>
              <a:t>Capital: Rome</a:t>
            </a:r>
          </a:p>
          <a:p>
            <a:r>
              <a:rPr lang="en-US" dirty="0" smtClean="0"/>
              <a:t>Language: Latin</a:t>
            </a:r>
          </a:p>
          <a:p>
            <a:r>
              <a:rPr lang="en-US" dirty="0" smtClean="0"/>
              <a:t>Religion: Polytheistic (before 300s A.D.); Catholic (after 300s A.D.)</a:t>
            </a:r>
          </a:p>
          <a:p>
            <a:r>
              <a:rPr lang="en-US" dirty="0" smtClean="0"/>
              <a:t>Art: realistic; sculptures of famous individuals</a:t>
            </a:r>
          </a:p>
          <a:p>
            <a:r>
              <a:rPr lang="en-US" dirty="0" smtClean="0"/>
              <a:t>Fall: 476 A.D.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0447" y="1799216"/>
            <a:ext cx="2553462" cy="472390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09800"/>
            <a:ext cx="2425700" cy="33528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Catholicism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Leader: Pope</a:t>
            </a:r>
          </a:p>
          <a:p>
            <a:r>
              <a:rPr lang="en-US" dirty="0" smtClean="0"/>
              <a:t>Beliefs: </a:t>
            </a:r>
          </a:p>
          <a:p>
            <a:pPr lvl="1"/>
            <a:r>
              <a:rPr lang="en-US" dirty="0" smtClean="0"/>
              <a:t>Jesus = son of God</a:t>
            </a:r>
          </a:p>
          <a:p>
            <a:pPr lvl="1"/>
            <a:r>
              <a:rPr lang="en-US" dirty="0" smtClean="0"/>
              <a:t>“Holy trinity”</a:t>
            </a:r>
          </a:p>
          <a:p>
            <a:pPr lvl="1"/>
            <a:r>
              <a:rPr lang="en-US" dirty="0" smtClean="0"/>
              <a:t>Pope had power over nobles and emperor</a:t>
            </a:r>
          </a:p>
          <a:p>
            <a:r>
              <a:rPr lang="en-US" dirty="0" smtClean="0"/>
              <a:t>Center of power: Rome</a:t>
            </a: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3713" y="495301"/>
            <a:ext cx="2362200" cy="3429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980" y="3634120"/>
            <a:ext cx="3735387" cy="272372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Eastern Roman Empire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85800" y="2209801"/>
            <a:ext cx="3657600" cy="4294252"/>
          </a:xfrm>
        </p:spPr>
        <p:txBody>
          <a:bodyPr>
            <a:normAutofit/>
          </a:bodyPr>
          <a:lstStyle/>
          <a:p>
            <a:r>
              <a:rPr lang="en-US" dirty="0" smtClean="0"/>
              <a:t>Capital:</a:t>
            </a:r>
            <a:r>
              <a:rPr lang="en-US" dirty="0" smtClean="0"/>
              <a:t> Constantinople</a:t>
            </a:r>
          </a:p>
          <a:p>
            <a:r>
              <a:rPr lang="en-US" dirty="0" smtClean="0"/>
              <a:t>Language:</a:t>
            </a:r>
            <a:r>
              <a:rPr lang="en-US" dirty="0" smtClean="0"/>
              <a:t> Greek</a:t>
            </a:r>
          </a:p>
          <a:p>
            <a:r>
              <a:rPr lang="en-US" dirty="0" smtClean="0"/>
              <a:t>Religion:</a:t>
            </a:r>
            <a:r>
              <a:rPr lang="en-US" dirty="0" smtClean="0"/>
              <a:t> Orthodox Christianity</a:t>
            </a:r>
          </a:p>
          <a:p>
            <a:r>
              <a:rPr lang="en-US" dirty="0" smtClean="0"/>
              <a:t>Art:</a:t>
            </a:r>
            <a:r>
              <a:rPr lang="en-US" dirty="0" smtClean="0"/>
              <a:t> mosaics, religious icons, basilicas, Hagia Sophia </a:t>
            </a:r>
          </a:p>
          <a:p>
            <a:r>
              <a:rPr lang="en-US" dirty="0" smtClean="0"/>
              <a:t>Fall:</a:t>
            </a:r>
            <a:r>
              <a:rPr lang="en-US" dirty="0" smtClean="0"/>
              <a:t> 1453 </a:t>
            </a:r>
            <a:r>
              <a:rPr lang="en-US" dirty="0" smtClean="0"/>
              <a:t>A.D.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399" y="2209801"/>
            <a:ext cx="4642815" cy="342199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Orthodox Christianity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85800" y="2209800"/>
            <a:ext cx="3657600" cy="4345735"/>
          </a:xfrm>
        </p:spPr>
        <p:txBody>
          <a:bodyPr>
            <a:normAutofit/>
          </a:bodyPr>
          <a:lstStyle/>
          <a:p>
            <a:r>
              <a:rPr lang="en-US" dirty="0" smtClean="0"/>
              <a:t>Leader:</a:t>
            </a:r>
            <a:r>
              <a:rPr lang="en-US" dirty="0" smtClean="0"/>
              <a:t> Eastern Roman Emperor (Byzantine Emperor)</a:t>
            </a:r>
          </a:p>
          <a:p>
            <a:r>
              <a:rPr lang="en-US" dirty="0" smtClean="0"/>
              <a:t>Beliefs: </a:t>
            </a:r>
          </a:p>
          <a:p>
            <a:pPr lvl="1"/>
            <a:r>
              <a:rPr lang="en-US" dirty="0" smtClean="0"/>
              <a:t>Jesus = son of God</a:t>
            </a:r>
          </a:p>
          <a:p>
            <a:pPr lvl="1"/>
            <a:r>
              <a:rPr lang="en-US" dirty="0" smtClean="0"/>
              <a:t>“Holy trinity”</a:t>
            </a:r>
          </a:p>
          <a:p>
            <a:pPr lvl="1"/>
            <a:r>
              <a:rPr lang="en-US" dirty="0" smtClean="0"/>
              <a:t>Pope had power over nobles and emperor</a:t>
            </a:r>
          </a:p>
          <a:p>
            <a:r>
              <a:rPr lang="en-US" dirty="0" smtClean="0"/>
              <a:t>Center of power:</a:t>
            </a:r>
            <a:r>
              <a:rPr lang="en-US" dirty="0" smtClean="0"/>
              <a:t> Constantinople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7583" y="2051956"/>
            <a:ext cx="2959030" cy="450357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 &amp; Contrast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85800" y="2209800"/>
          <a:ext cx="7770813" cy="3535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271"/>
                <a:gridCol w="2590271"/>
                <a:gridCol w="2590271"/>
              </a:tblGrid>
              <a:tr h="37084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Eastern Roman Empire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Western Roman Empire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Capital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Language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Religion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Art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Customs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Folio">
  <a:themeElements>
    <a:clrScheme name="Folio">
      <a:dk1>
        <a:sysClr val="windowText" lastClr="000000"/>
      </a:dk1>
      <a:lt1>
        <a:sysClr val="window" lastClr="FFFFFF"/>
      </a:lt1>
      <a:dk2>
        <a:srgbClr val="2D2F2B"/>
      </a:dk2>
      <a:lt2>
        <a:srgbClr val="DEDED7"/>
      </a:lt2>
      <a:accent1>
        <a:srgbClr val="294171"/>
      </a:accent1>
      <a:accent2>
        <a:srgbClr val="748CBC"/>
      </a:accent2>
      <a:accent3>
        <a:srgbClr val="8E887C"/>
      </a:accent3>
      <a:accent4>
        <a:srgbClr val="834736"/>
      </a:accent4>
      <a:accent5>
        <a:srgbClr val="5A1705"/>
      </a:accent5>
      <a:accent6>
        <a:srgbClr val="A0A16A"/>
      </a:accent6>
      <a:hlink>
        <a:srgbClr val="74B6BC"/>
      </a:hlink>
      <a:folHlink>
        <a:srgbClr val="7F95A4"/>
      </a:folHlink>
    </a:clrScheme>
    <a:fontScheme name="Folio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Folio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20000"/>
              </a:schemeClr>
              <a:schemeClr val="phClr"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8100" dist="25400" dir="54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st="25400">
              <a:srgbClr val="000000">
                <a:alpha val="50000"/>
              </a:srgbClr>
            </a:inn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3000"/>
                <a:lumMod val="10000"/>
              </a:schemeClr>
              <a:schemeClr val="phClr">
                <a:tint val="91000"/>
                <a:satMod val="500000"/>
                <a:lumMod val="125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Folio.thmx</Template>
  <TotalTime>157</TotalTime>
  <Words>149</Words>
  <Application>Microsoft Macintosh PowerPoint</Application>
  <PresentationFormat>On-screen Show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Folio</vt:lpstr>
      <vt:lpstr>The Eastern &amp; Western Roman Empires</vt:lpstr>
      <vt:lpstr>Slide 2</vt:lpstr>
      <vt:lpstr>Western Roman Empire</vt:lpstr>
      <vt:lpstr>Catholicism</vt:lpstr>
      <vt:lpstr>Eastern Roman Empire</vt:lpstr>
      <vt:lpstr>Orthodox Christianity</vt:lpstr>
      <vt:lpstr>Compare &amp; Contrast</vt:lpstr>
    </vt:vector>
  </TitlesOfParts>
  <Company>Alliance for College Ready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Eastern &amp; Western Roman Empires</dc:title>
  <dc:creator>Social Studies Teacher</dc:creator>
  <cp:lastModifiedBy>Social Studies Teacher</cp:lastModifiedBy>
  <cp:revision>5</cp:revision>
  <dcterms:created xsi:type="dcterms:W3CDTF">2011-08-22T15:00:26Z</dcterms:created>
  <dcterms:modified xsi:type="dcterms:W3CDTF">2011-08-22T17:38:24Z</dcterms:modified>
</cp:coreProperties>
</file>