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sldIdLst>
    <p:sldId id="264" r:id="rId2"/>
    <p:sldId id="256" r:id="rId3"/>
    <p:sldId id="265" r:id="rId4"/>
    <p:sldId id="259" r:id="rId5"/>
    <p:sldId id="261" r:id="rId6"/>
    <p:sldId id="258" r:id="rId7"/>
    <p:sldId id="266" r:id="rId8"/>
    <p:sldId id="267" r:id="rId9"/>
    <p:sldId id="260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AC18893-0A02-40A9-AAD1-325E945B9542}" type="datetimeFigureOut">
              <a:rPr lang="en-US" smtClean="0"/>
              <a:pPr/>
              <a:t>11/6/11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C3B25193-B84D-4C65-943C-52D2F740A8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youtu.be/1e6h9h7ky0E" TargetMode="External"/><Relationship Id="rId3" Type="http://schemas.openxmlformats.org/officeDocument/2006/relationships/hyperlink" Target="http://youtu.be/0DxJD9CPsxw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22921" y="1295401"/>
            <a:ext cx="6498158" cy="195346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“Bushido” &amp; its connection to modern times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99121" y="3222812"/>
            <a:ext cx="6449479" cy="1806388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Take notes on sections with </a:t>
            </a:r>
            <a:r>
              <a:rPr lang="en-US" sz="2800" b="1" u="sng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BLUE headings</a:t>
            </a:r>
            <a:r>
              <a:rPr lang="en-US" sz="2800" dirty="0" smtClean="0">
                <a:solidFill>
                  <a:schemeClr val="tx1"/>
                </a:solidFill>
              </a:rPr>
              <a:t>, follow along &amp; discuss for everything else.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Connections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are some connections between “bushido” in medieval Japan and Japan in the 20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century</a:t>
            </a:r>
            <a:r>
              <a:rPr lang="en-US" sz="3200" dirty="0" smtClean="0"/>
              <a:t>?</a:t>
            </a:r>
            <a:endParaRPr lang="en-US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76200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Connections…</a:t>
            </a:r>
            <a:endParaRPr kumimoji="0" lang="en-US" sz="4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1600200"/>
          <a:ext cx="7924800" cy="4127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3962400"/>
              </a:tblGrid>
              <a:tr h="622479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Bushido</a:t>
                      </a:r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187521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Medieval</a:t>
                      </a:r>
                      <a:r>
                        <a:rPr lang="en-US" sz="3200" baseline="0" dirty="0" smtClean="0"/>
                        <a:t> Japan: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3200" baseline="0" dirty="0" smtClean="0"/>
                        <a:t>Samurai</a:t>
                      </a:r>
                    </a:p>
                    <a:p>
                      <a:pPr lvl="1">
                        <a:buFont typeface="Arial"/>
                        <a:buChar char="•"/>
                      </a:pPr>
                      <a:r>
                        <a:rPr lang="en-US" sz="3200" baseline="0" dirty="0" smtClean="0"/>
                        <a:t>Feudalism (service to lords)</a:t>
                      </a:r>
                    </a:p>
                    <a:p>
                      <a:pPr lvl="1">
                        <a:buFont typeface="Arial"/>
                        <a:buChar char="•"/>
                      </a:pPr>
                      <a:r>
                        <a:rPr lang="en-US" sz="3200" baseline="0" dirty="0" smtClean="0"/>
                        <a:t>Seppuku</a:t>
                      </a:r>
                    </a:p>
                    <a:p>
                      <a:pPr>
                        <a:buFont typeface="Arial"/>
                        <a:buNone/>
                      </a:pPr>
                      <a:r>
                        <a:rPr lang="en-US" sz="3200" baseline="0" dirty="0" smtClean="0"/>
                        <a:t/>
                      </a:r>
                      <a:br>
                        <a:rPr lang="en-US" sz="3200" baseline="0" dirty="0" smtClean="0"/>
                      </a:b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Today: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3200" dirty="0" smtClean="0"/>
                        <a:t>Kamikaze</a:t>
                      </a:r>
                      <a:r>
                        <a:rPr lang="en-US" sz="3200" baseline="0" dirty="0" smtClean="0"/>
                        <a:t> pilots in WW2 (death before dishonor)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3200" dirty="0" smtClean="0"/>
                        <a:t>Japanese</a:t>
                      </a:r>
                      <a:r>
                        <a:rPr lang="en-US" sz="3200" baseline="0" dirty="0" smtClean="0"/>
                        <a:t> swordsmanship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434975"/>
            <a:ext cx="5105400" cy="23844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Question: What do these 3 pictures have in common?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34671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lum bright="-10000" contrast="10000"/>
          </a:blip>
          <a:srcRect/>
          <a:stretch>
            <a:fillRect/>
          </a:stretch>
        </p:blipFill>
        <p:spPr bwMode="auto">
          <a:xfrm>
            <a:off x="6030687" y="0"/>
            <a:ext cx="311331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28444" y="3429000"/>
            <a:ext cx="451555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Video clip &amp; discussion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“The Last Samurai”</a:t>
            </a:r>
            <a:r>
              <a:rPr lang="en-US" sz="2800" dirty="0" smtClean="0"/>
              <a:t> (50:44 – 55:20)</a:t>
            </a:r>
          </a:p>
          <a:p>
            <a:r>
              <a:rPr lang="en-US" sz="2800" dirty="0" smtClean="0"/>
              <a:t>Watch the video &amp; be prepared to discuss the following questions:</a:t>
            </a:r>
          </a:p>
          <a:p>
            <a:pPr lvl="1"/>
            <a:r>
              <a:rPr lang="en-US" sz="2800" dirty="0" smtClean="0"/>
              <a:t>How does the narrator describe Japanese people?</a:t>
            </a:r>
          </a:p>
          <a:p>
            <a:pPr lvl="1"/>
            <a:r>
              <a:rPr lang="en-US" sz="2800" dirty="0" smtClean="0"/>
              <a:t>What does the word “samurai” really mean?</a:t>
            </a:r>
          </a:p>
          <a:p>
            <a:pPr lvl="1"/>
            <a:r>
              <a:rPr lang="en-US" sz="2800" dirty="0" smtClean="0"/>
              <a:t>What were the samurai doing in the video clip? (Hint: most of the Japanese men shown were samurai)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5486400"/>
            <a:ext cx="8686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 smtClean="0">
                <a:solidFill>
                  <a:schemeClr val="bg1"/>
                </a:solidFill>
              </a:rPr>
              <a:t>“One should put forth great effort in matters of learning… and read books concerning military matters.” 	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-Kato </a:t>
            </a:r>
            <a:r>
              <a:rPr lang="en-US" sz="2400" dirty="0" err="1" smtClean="0">
                <a:solidFill>
                  <a:schemeClr val="bg1"/>
                </a:solidFill>
              </a:rPr>
              <a:t>Kiyomasa</a:t>
            </a:r>
            <a:r>
              <a:rPr lang="en-US" sz="2400" dirty="0" smtClean="0">
                <a:solidFill>
                  <a:schemeClr val="bg1"/>
                </a:solidFill>
              </a:rPr>
              <a:t>	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" y="1752600"/>
            <a:ext cx="8077200" cy="1981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 smtClean="0">
                <a:solidFill>
                  <a:schemeClr val="bg1"/>
                </a:solidFill>
              </a:rPr>
              <a:t>"If a man does not investigate into the matter of Bushido daily, it will be difficult for him to die a brave and manly death. Thus, it is essential to engrave this business of the warrior into one's mind well." 	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-Kato </a:t>
            </a:r>
            <a:r>
              <a:rPr lang="en-US" sz="2400" dirty="0" err="1" smtClean="0">
                <a:solidFill>
                  <a:schemeClr val="bg1"/>
                </a:solidFill>
              </a:rPr>
              <a:t>Kiyomasa</a:t>
            </a:r>
            <a:r>
              <a:rPr lang="en-US" sz="2400" dirty="0" smtClean="0">
                <a:solidFill>
                  <a:schemeClr val="bg1"/>
                </a:solidFill>
              </a:rPr>
              <a:t>	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3810000"/>
            <a:ext cx="7620000" cy="16002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 smtClean="0"/>
              <a:t>“In strategy your spiritual bearing must not be any different from normal. Both in fighting and in everyday life you should be determined though calm.” 		–Miyamoto </a:t>
            </a:r>
            <a:r>
              <a:rPr lang="en-US" sz="2400" dirty="0" err="1" smtClean="0"/>
              <a:t>Musashi</a:t>
            </a:r>
            <a:r>
              <a:rPr lang="en-US" sz="2400" dirty="0" smtClean="0"/>
              <a:t>	</a:t>
            </a:r>
            <a:endParaRPr lang="en-US" sz="2400" b="1" dirty="0" smtClean="0"/>
          </a:p>
          <a:p>
            <a:endParaRPr lang="en-US" sz="24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Discussion: What Kato </a:t>
            </a:r>
            <a:r>
              <a:rPr lang="en-US" sz="3200" dirty="0" err="1" smtClean="0">
                <a:solidFill>
                  <a:srgbClr val="000000"/>
                </a:solidFill>
              </a:rPr>
              <a:t>Kiyomasa</a:t>
            </a:r>
            <a:r>
              <a:rPr lang="en-US" sz="3200" dirty="0" smtClean="0">
                <a:solidFill>
                  <a:srgbClr val="000000"/>
                </a:solidFill>
              </a:rPr>
              <a:t> &amp; Miyamoto </a:t>
            </a:r>
            <a:r>
              <a:rPr lang="en-US" sz="3200" dirty="0" err="1" smtClean="0">
                <a:solidFill>
                  <a:srgbClr val="000000"/>
                </a:solidFill>
              </a:rPr>
              <a:t>Musashi</a:t>
            </a:r>
            <a:r>
              <a:rPr lang="en-US" sz="3200" dirty="0" smtClean="0">
                <a:solidFill>
                  <a:srgbClr val="000000"/>
                </a:solidFill>
              </a:rPr>
              <a:t> say about samurai?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“Bushido” &amp; the Warrior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5715000" cy="4525963"/>
          </a:xfrm>
        </p:spPr>
        <p:txBody>
          <a:bodyPr/>
          <a:lstStyle/>
          <a:p>
            <a:r>
              <a:rPr lang="en-US" dirty="0" smtClean="0"/>
              <a:t>Bushido is </a:t>
            </a:r>
            <a:r>
              <a:rPr lang="en-US" u="sng" dirty="0" smtClean="0"/>
              <a:t>				</a:t>
            </a:r>
            <a:r>
              <a:rPr lang="en-US" dirty="0" smtClean="0"/>
              <a:t> practiced by </a:t>
            </a:r>
            <a:r>
              <a:rPr lang="en-US" u="sng" dirty="0" smtClean="0"/>
              <a:t>			</a:t>
            </a:r>
            <a:r>
              <a:rPr lang="en-US" dirty="0" smtClean="0"/>
              <a:t> in medieval Japan.</a:t>
            </a:r>
          </a:p>
          <a:p>
            <a:r>
              <a:rPr lang="en-US" dirty="0" smtClean="0"/>
              <a:t>It believed samurai should:</a:t>
            </a:r>
          </a:p>
          <a:p>
            <a:pPr lvl="1"/>
            <a:r>
              <a:rPr lang="en-US" dirty="0" smtClean="0"/>
              <a:t>Show honor, loyalty, &amp; respect</a:t>
            </a:r>
          </a:p>
          <a:p>
            <a:pPr lvl="1"/>
            <a:r>
              <a:rPr lang="en-US" dirty="0" smtClean="0"/>
              <a:t>Commit “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seppuku</a:t>
            </a:r>
            <a:r>
              <a:rPr lang="en-US" dirty="0" smtClean="0"/>
              <a:t>” to regain lost honor</a:t>
            </a:r>
          </a:p>
          <a:p>
            <a:pPr lvl="1"/>
            <a:r>
              <a:rPr lang="en-US" dirty="0" smtClean="0"/>
              <a:t>Refuse to surrender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62200" y="1548825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the “warrior code”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19050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samurai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600199"/>
            <a:ext cx="2133600" cy="495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Background on World War 2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8005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Took place between ~1939 &amp; 1945</a:t>
            </a:r>
          </a:p>
          <a:p>
            <a:r>
              <a:rPr lang="en-US" dirty="0" smtClean="0"/>
              <a:t>Two parts:</a:t>
            </a:r>
          </a:p>
          <a:p>
            <a:pPr lvl="1"/>
            <a:r>
              <a:rPr lang="en-US" dirty="0" smtClean="0"/>
              <a:t>Europe</a:t>
            </a:r>
          </a:p>
          <a:p>
            <a:pPr lvl="1"/>
            <a:r>
              <a:rPr lang="en-US" dirty="0" smtClean="0"/>
              <a:t>The Pacific</a:t>
            </a:r>
          </a:p>
          <a:p>
            <a:r>
              <a:rPr lang="en-US" dirty="0" smtClean="0"/>
              <a:t>Major countries involved in fighting:</a:t>
            </a:r>
          </a:p>
          <a:p>
            <a:pPr lvl="1"/>
            <a:r>
              <a:rPr lang="en-US" dirty="0" smtClean="0"/>
              <a:t>“Allies” </a:t>
            </a:r>
            <a:r>
              <a:rPr lang="en-US" dirty="0" smtClean="0">
                <a:sym typeface="Wingdings" pitchFamily="2" charset="2"/>
              </a:rPr>
              <a:t> United States, England, France, Soviet Union, &amp; China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“Axis”  Germany, Italy, &amp; Japan</a:t>
            </a:r>
          </a:p>
          <a:p>
            <a:r>
              <a:rPr lang="en-US" dirty="0" smtClean="0">
                <a:sym typeface="Wingdings" pitchFamily="2" charset="2"/>
              </a:rPr>
              <a:t>United States already helping Allies before December 7, 1941, but pulled into fighting after Japanese attack on Pearl Harbor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Video clips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Video: </a:t>
            </a:r>
            <a:r>
              <a:rPr lang="en-US" dirty="0" smtClean="0">
                <a:hlinkClick r:id="rId2"/>
              </a:rPr>
              <a:t>http://youtu.be/1e6h9h7ky0E</a:t>
            </a:r>
            <a:endParaRPr lang="en-US" dirty="0" smtClean="0"/>
          </a:p>
          <a:p>
            <a:pPr lvl="1"/>
            <a:r>
              <a:rPr lang="en-US" dirty="0" smtClean="0"/>
              <a:t>Attack on Pearl Harbor</a:t>
            </a:r>
          </a:p>
          <a:p>
            <a:r>
              <a:rPr lang="en-US" dirty="0" smtClean="0"/>
              <a:t>Video: </a:t>
            </a:r>
            <a:r>
              <a:rPr lang="en-US" dirty="0" smtClean="0">
                <a:hlinkClick r:id="rId3"/>
              </a:rPr>
              <a:t>http://youtu.be/0DxJD9CPsxw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Short video </a:t>
            </a:r>
            <a:r>
              <a:rPr lang="en-US" smtClean="0"/>
              <a:t>on Kamikaze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So who/what were the Kamikaze?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3565525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Japanese pilots in World War 2 trained to fly their planes into enemy ships</a:t>
            </a:r>
          </a:p>
          <a:p>
            <a:r>
              <a:rPr lang="en-US" sz="2800" b="1" dirty="0" smtClean="0"/>
              <a:t>Goal</a:t>
            </a:r>
            <a:r>
              <a:rPr lang="en-US" sz="2800" dirty="0" smtClean="0"/>
              <a:t>: honorable death &amp; kill enemy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828800"/>
            <a:ext cx="5042979" cy="378459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410968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KAMIKAZE</a:t>
            </a:r>
            <a:endParaRPr lang="en-US" sz="80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5029199" cy="384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3581400"/>
            <a:ext cx="75723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7821"/>
            <a:ext cx="8991600" cy="6850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8755" y="247650"/>
            <a:ext cx="9172755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141</TotalTime>
  <Words>458</Words>
  <Application>Microsoft Macintosh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Breeze</vt:lpstr>
      <vt:lpstr>“Bushido” &amp; its connection to modern times</vt:lpstr>
      <vt:lpstr>Question: What do these 3 pictures have in common?</vt:lpstr>
      <vt:lpstr>Video clip &amp; discussion</vt:lpstr>
      <vt:lpstr>Discussion: What Kato Kiyomasa &amp; Miyamoto Musashi say about samurai?</vt:lpstr>
      <vt:lpstr>“Bushido” &amp; the Warrior Code</vt:lpstr>
      <vt:lpstr>Background on World War 2</vt:lpstr>
      <vt:lpstr>Video clips</vt:lpstr>
      <vt:lpstr>So who/what were the Kamikaze?</vt:lpstr>
      <vt:lpstr>KAMIKAZE</vt:lpstr>
      <vt:lpstr>Connections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Bushido in the 20th century</dc:title>
  <dc:creator>Wesley Banh</dc:creator>
  <cp:lastModifiedBy>Alliance</cp:lastModifiedBy>
  <cp:revision>13</cp:revision>
  <dcterms:created xsi:type="dcterms:W3CDTF">2011-11-06T18:27:17Z</dcterms:created>
  <dcterms:modified xsi:type="dcterms:W3CDTF">2011-11-06T18:34:34Z</dcterms:modified>
</cp:coreProperties>
</file>