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3" r:id="rId1"/>
  </p:sldMasterIdLst>
  <p:notesMasterIdLst>
    <p:notesMasterId r:id="rId8"/>
  </p:notesMasterIdLst>
  <p:sldIdLst>
    <p:sldId id="256" r:id="rId2"/>
    <p:sldId id="257" r:id="rId3"/>
    <p:sldId id="264" r:id="rId4"/>
    <p:sldId id="260" r:id="rId5"/>
    <p:sldId id="261" r:id="rId6"/>
    <p:sldId id="263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5078" autoAdjust="0"/>
  </p:normalViewPr>
  <p:slideViewPr>
    <p:cSldViewPr snapToGrid="0" snapToObjects="1">
      <p:cViewPr varScale="1">
        <p:scale>
          <a:sx n="75" d="100"/>
          <a:sy n="75" d="100"/>
        </p:scale>
        <p:origin x="-1109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262B63-56B5-4F4E-832E-49632F3D4C7C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FB7E40-EA6D-4BB9-B7E0-59F723D09F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7071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FB7E40-EA6D-4BB9-B7E0-59F723D09FD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2598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27094"/>
            <a:ext cx="7772400" cy="1470025"/>
          </a:xfrm>
        </p:spPr>
        <p:txBody>
          <a:bodyPr anchor="b" anchorCtr="0"/>
          <a:lstStyle>
            <a:lvl1pPr>
              <a:defRPr sz="5400">
                <a:gradFill>
                  <a:gsLst>
                    <a:gs pos="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5400000" scaled="0"/>
                </a:gradFill>
                <a:effectLst>
                  <a:outerShdw blurRad="50800" dist="25400" dir="5400000" algn="t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1" y="3810000"/>
            <a:ext cx="7770812" cy="1752600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600">
                <a:gradFill>
                  <a:gsLst>
                    <a:gs pos="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5400000" scaled="0"/>
                </a:gra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29C60-9F56-DE45-9694-826A6CA0ED13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6" descr="CoverGlyph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0025" y="3048000"/>
            <a:ext cx="1123950" cy="77152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738282"/>
            <a:ext cx="7770813" cy="1048870"/>
          </a:xfrm>
          <a:effectLst/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800" b="0" kern="1200">
                <a:solidFill>
                  <a:schemeClr val="tx2"/>
                </a:solidFill>
                <a:effectLst>
                  <a:outerShdw blurRad="38100" dist="12700" algn="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0" y="457200"/>
            <a:ext cx="4572000" cy="3173506"/>
          </a:xfrm>
          <a:ln w="10160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181600"/>
            <a:ext cx="7770813" cy="6858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2000"/>
              </a:spcBef>
              <a:buClr>
                <a:schemeClr val="accent3"/>
              </a:buClr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29C60-9F56-DE45-9694-826A6CA0ED13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D299F-DA32-3649-8564-777EB7A44DE4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9040" y="4890247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29C60-9F56-DE45-9694-826A6CA0ED13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D299F-DA32-3649-8564-777EB7A44DE4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9040" y="1658992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537882"/>
            <a:ext cx="1524000" cy="532503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537882"/>
            <a:ext cx="5889812" cy="532503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29C60-9F56-DE45-9694-826A6CA0ED13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D299F-DA32-3649-8564-777EB7A44DE4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6052928" y="3115195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29C60-9F56-DE45-9694-826A6CA0ED13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D299F-DA32-3649-8564-777EB7A44DE4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9040" y="1658992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26440"/>
            <a:ext cx="7770813" cy="1472184"/>
          </a:xfrm>
        </p:spPr>
        <p:txBody>
          <a:bodyPr anchor="b" anchorCtr="0"/>
          <a:lstStyle>
            <a:lvl1pPr algn="ctr">
              <a:defRPr sz="5400" b="0" i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3813048"/>
            <a:ext cx="7770813" cy="1755648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6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29C60-9F56-DE45-9694-826A6CA0ED13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D299F-DA32-3649-8564-777EB7A44DE4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Glyph-SectionHead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8600" y="3174066"/>
            <a:ext cx="1066800" cy="5905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209801"/>
            <a:ext cx="3657600" cy="36576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2209801"/>
            <a:ext cx="3657600" cy="36576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29C60-9F56-DE45-9694-826A6CA0ED13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D299F-DA32-3649-8564-777EB7A44DE4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9040" y="1658992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27238"/>
            <a:ext cx="3657600" cy="639762"/>
          </a:xfrm>
        </p:spPr>
        <p:txBody>
          <a:bodyPr anchor="ctr" anchorCtr="0"/>
          <a:lstStyle>
            <a:lvl1pPr marL="0" indent="0" algn="ctr">
              <a:spcBef>
                <a:spcPts val="300"/>
              </a:spcBef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819400"/>
            <a:ext cx="3657600" cy="3048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2027238"/>
            <a:ext cx="3657600" cy="639762"/>
          </a:xfrm>
        </p:spPr>
        <p:txBody>
          <a:bodyPr anchor="ctr" anchorCtr="0"/>
          <a:lstStyle>
            <a:lvl1pPr marL="0" indent="0" algn="ctr">
              <a:spcBef>
                <a:spcPts val="300"/>
              </a:spcBef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600" y="2819400"/>
            <a:ext cx="3657600" cy="3048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29C60-9F56-DE45-9694-826A6CA0ED13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D299F-DA32-3649-8564-777EB7A44DE4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9040" y="1658992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29C60-9F56-DE45-9694-826A6CA0ED13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D299F-DA32-3649-8564-777EB7A44DE4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9040" y="1658992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29C60-9F56-DE45-9694-826A6CA0ED13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D299F-DA32-3649-8564-777EB7A44D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906" y="914400"/>
            <a:ext cx="3657600" cy="1162050"/>
          </a:xfrm>
        </p:spPr>
        <p:txBody>
          <a:bodyPr anchor="b"/>
          <a:lstStyle>
            <a:lvl1pPr algn="ctr">
              <a:defRPr sz="3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6118" y="457199"/>
            <a:ext cx="3657600" cy="5410201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906" y="2590799"/>
            <a:ext cx="3657600" cy="2895601"/>
          </a:xfr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29C60-9F56-DE45-9694-826A6CA0ED13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  <p:pic>
        <p:nvPicPr>
          <p:cNvPr id="10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64746" y="2286000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9013" y="914400"/>
            <a:ext cx="3657600" cy="1161288"/>
          </a:xfrm>
          <a:effectLst/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800" b="0" kern="1200">
                <a:solidFill>
                  <a:schemeClr val="tx2"/>
                </a:solidFill>
                <a:effectLst>
                  <a:outerShdw blurRad="38100" dist="12700" algn="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58906" y="457200"/>
            <a:ext cx="3657600" cy="5413248"/>
          </a:xfrm>
          <a:ln w="10160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99013" y="2587752"/>
            <a:ext cx="3657600" cy="2898648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2000"/>
              </a:spcBef>
              <a:buClr>
                <a:schemeClr val="accent3"/>
              </a:buClr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29C60-9F56-DE45-9694-826A6CA0ED13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D299F-DA32-3649-8564-777EB7A44DE4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04853" y="2286000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289115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D299F-DA32-3649-8564-777EB7A44DE4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67236"/>
            <a:ext cx="7770813" cy="1371600"/>
          </a:xfrm>
          <a:prstGeom prst="rect">
            <a:avLst/>
          </a:prstGeom>
          <a:effectLst/>
        </p:spPr>
        <p:txBody>
          <a:bodyPr vert="horz" lIns="91440" tIns="45720" rIns="91440" bIns="45720" rtlCol="0" anchor="ctr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9800"/>
            <a:ext cx="7770813" cy="3657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00800" y="6289115"/>
            <a:ext cx="237564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A29C60-9F56-DE45-9694-826A6CA0ED13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9624" y="6289115"/>
            <a:ext cx="31555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5000" kern="1200">
          <a:solidFill>
            <a:schemeClr val="tx2"/>
          </a:solidFill>
          <a:effectLst>
            <a:outerShdw blurRad="38100" dist="12700" algn="l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2000"/>
        </a:spcBef>
        <a:buClr>
          <a:schemeClr val="accent3"/>
        </a:buClr>
        <a:buFont typeface="Wingdings" pitchFamily="2" charset="2"/>
        <a:buChar char="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Clr>
          <a:schemeClr val="accent3">
            <a:lumMod val="50000"/>
          </a:schemeClr>
        </a:buClr>
        <a:buFont typeface="Wingdings" pitchFamily="2" charset="2"/>
        <a:buChar char="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600"/>
        </a:spcBef>
        <a:buClr>
          <a:schemeClr val="accent3"/>
        </a:buClr>
        <a:buFont typeface="Wingdings" pitchFamily="2" charset="2"/>
        <a:buChar char="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600"/>
        </a:spcBef>
        <a:buClr>
          <a:schemeClr val="accent3">
            <a:lumMod val="50000"/>
          </a:schemeClr>
        </a:buClr>
        <a:buFont typeface="Wingdings" pitchFamily="2" charset="2"/>
        <a:buChar char="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600"/>
        </a:spcBef>
        <a:buClr>
          <a:schemeClr val="accent3"/>
        </a:buClr>
        <a:buFont typeface="Wingdings" pitchFamily="2" charset="2"/>
        <a:buChar char="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Geography of Inca Empire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Red: Copy exactly</a:t>
            </a:r>
          </a:p>
          <a:p>
            <a:r>
              <a:rPr lang="en-US" sz="3200" dirty="0" smtClean="0">
                <a:solidFill>
                  <a:srgbClr val="FFFF00"/>
                </a:solidFill>
              </a:rPr>
              <a:t>Yellow: Write using own words</a:t>
            </a:r>
          </a:p>
          <a:p>
            <a:r>
              <a:rPr lang="en-US" sz="3200" dirty="0" smtClean="0">
                <a:solidFill>
                  <a:srgbClr val="00B050"/>
                </a:solidFill>
              </a:rPr>
              <a:t>Green: Follow along &amp; discuss</a:t>
            </a:r>
            <a:endParaRPr lang="en-US" sz="32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>
                <a:solidFill>
                  <a:srgbClr val="FF0000"/>
                </a:solidFill>
              </a:rPr>
              <a:t>Where was the Inca Empire?</a:t>
            </a:r>
            <a:endParaRPr lang="en-US" sz="4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38835"/>
            <a:ext cx="3657600" cy="4844269"/>
          </a:xfrm>
        </p:spPr>
        <p:txBody>
          <a:bodyPr>
            <a:normAutofit/>
          </a:bodyPr>
          <a:lstStyle/>
          <a:p>
            <a:r>
              <a:rPr lang="en-US" sz="2800" dirty="0" smtClean="0"/>
              <a:t>Capital: Cuzco</a:t>
            </a:r>
          </a:p>
          <a:p>
            <a:r>
              <a:rPr lang="en-US" sz="2800" dirty="0" smtClean="0"/>
              <a:t>Other cities/places to know:</a:t>
            </a:r>
          </a:p>
          <a:p>
            <a:pPr lvl="1"/>
            <a:r>
              <a:rPr lang="en-US" sz="2600" dirty="0" smtClean="0"/>
              <a:t>Machu Picchu</a:t>
            </a:r>
          </a:p>
          <a:p>
            <a:pPr lvl="1"/>
            <a:r>
              <a:rPr lang="en-US" sz="2600" dirty="0" err="1" smtClean="0"/>
              <a:t>Sasahuaman</a:t>
            </a:r>
            <a:endParaRPr lang="en-US" sz="2600" dirty="0" smtClean="0"/>
          </a:p>
          <a:p>
            <a:r>
              <a:rPr lang="en-US" sz="2800" dirty="0" smtClean="0"/>
              <a:t>Incas lived in Andes Mountains</a:t>
            </a:r>
            <a:endParaRPr lang="en-US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1999" y="1438836"/>
            <a:ext cx="3884613" cy="495683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3399" y="1466850"/>
            <a:ext cx="4322689" cy="49288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Background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209801"/>
            <a:ext cx="3657600" cy="406425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No large pack animals (biggest animal was the  llama)</a:t>
            </a:r>
          </a:p>
          <a:p>
            <a:pPr lvl="1"/>
            <a:r>
              <a:rPr lang="en-US" dirty="0" smtClean="0"/>
              <a:t>Hard to find protein (essential nutrient)</a:t>
            </a:r>
          </a:p>
          <a:p>
            <a:pPr lvl="1"/>
            <a:r>
              <a:rPr lang="en-US" dirty="0" smtClean="0"/>
              <a:t>Almost everything had to be transported on foot</a:t>
            </a:r>
          </a:p>
          <a:p>
            <a:r>
              <a:rPr lang="en-US" dirty="0" smtClean="0"/>
              <a:t>Had increased oxygen capacity from living in mountain climate with thin air (~25% more than people living in lowlands)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04" r="8775"/>
          <a:stretch/>
        </p:blipFill>
        <p:spPr bwMode="auto">
          <a:xfrm>
            <a:off x="6826627" y="590989"/>
            <a:ext cx="2092207" cy="18670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2912" y="1732730"/>
            <a:ext cx="1865297" cy="18413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980" y="106883"/>
            <a:ext cx="2234149" cy="20558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3804" y="3642322"/>
            <a:ext cx="4762500" cy="308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30943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>
                <a:solidFill>
                  <a:srgbClr val="FFFF00"/>
                </a:solidFill>
              </a:rPr>
              <a:t>Geography of Inca Empire</a:t>
            </a:r>
            <a:endParaRPr lang="en-US" sz="48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3680" y="1805652"/>
            <a:ext cx="3657600" cy="4623258"/>
          </a:xfrm>
        </p:spPr>
        <p:txBody>
          <a:bodyPr>
            <a:normAutofit/>
          </a:bodyPr>
          <a:lstStyle/>
          <a:p>
            <a:r>
              <a:rPr lang="en-US" sz="2800" dirty="0" smtClean="0"/>
              <a:t>Andes </a:t>
            </a:r>
            <a:r>
              <a:rPr lang="en-US" sz="2800" dirty="0" smtClean="0"/>
              <a:t>Mountains</a:t>
            </a:r>
          </a:p>
          <a:p>
            <a:pPr lvl="1"/>
            <a:r>
              <a:rPr lang="en-US" sz="1800" dirty="0" smtClean="0"/>
              <a:t>Highest peak: 22,841 ft.</a:t>
            </a:r>
          </a:p>
          <a:p>
            <a:pPr lvl="1"/>
            <a:r>
              <a:rPr lang="en-US" sz="1800" dirty="0" smtClean="0"/>
              <a:t>CRMA #5: ~25-30 ft.</a:t>
            </a:r>
          </a:p>
          <a:p>
            <a:pPr lvl="1"/>
            <a:r>
              <a:rPr lang="en-US" sz="1800" i="1" dirty="0" smtClean="0"/>
              <a:t>1000:1 ratio</a:t>
            </a:r>
            <a:endParaRPr lang="en-US" sz="1800" i="1" dirty="0" smtClean="0"/>
          </a:p>
          <a:p>
            <a:r>
              <a:rPr lang="en-US" sz="2800" dirty="0" smtClean="0"/>
              <a:t>Amazon </a:t>
            </a:r>
            <a:r>
              <a:rPr lang="en-US" sz="2800" dirty="0" smtClean="0"/>
              <a:t>Rainforest</a:t>
            </a:r>
            <a:endParaRPr lang="en-US" sz="2800" dirty="0" smtClean="0"/>
          </a:p>
          <a:p>
            <a:r>
              <a:rPr lang="en-US" sz="2800" dirty="0" smtClean="0"/>
              <a:t>Coastal </a:t>
            </a:r>
            <a:r>
              <a:rPr lang="en-US" sz="2800" dirty="0" smtClean="0"/>
              <a:t>desert</a:t>
            </a:r>
            <a:endParaRPr lang="en-US" sz="28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3727" y="1176952"/>
            <a:ext cx="3920826" cy="29406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2583" y="2967710"/>
            <a:ext cx="4861710" cy="20905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2063" y="4333424"/>
            <a:ext cx="3592430" cy="24226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>
                <a:solidFill>
                  <a:srgbClr val="FFFF00"/>
                </a:solidFill>
              </a:rPr>
              <a:t>Influence of Geography</a:t>
            </a:r>
            <a:endParaRPr lang="en-US" sz="48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0292" y="1865767"/>
            <a:ext cx="4284548" cy="4100465"/>
          </a:xfrm>
        </p:spPr>
        <p:txBody>
          <a:bodyPr>
            <a:normAutofit fontScale="92500" lnSpcReduction="20000"/>
          </a:bodyPr>
          <a:lstStyle/>
          <a:p>
            <a:r>
              <a:rPr lang="en-US" sz="2800" dirty="0" smtClean="0"/>
              <a:t>Andes Mountains</a:t>
            </a:r>
          </a:p>
          <a:p>
            <a:pPr lvl="1"/>
            <a:r>
              <a:rPr lang="en-US" sz="2600" dirty="0" smtClean="0"/>
              <a:t>Built cities in mountains</a:t>
            </a:r>
          </a:p>
          <a:p>
            <a:pPr lvl="1"/>
            <a:r>
              <a:rPr lang="en-US" sz="2600" dirty="0" smtClean="0"/>
              <a:t>Terraced agriculture</a:t>
            </a:r>
            <a:endParaRPr lang="en-US" sz="2600" dirty="0" smtClean="0"/>
          </a:p>
          <a:p>
            <a:r>
              <a:rPr lang="en-US" sz="2800" dirty="0" smtClean="0"/>
              <a:t>Amazon Rainforest</a:t>
            </a:r>
          </a:p>
          <a:p>
            <a:pPr lvl="1"/>
            <a:r>
              <a:rPr lang="en-US" sz="2600" dirty="0" smtClean="0"/>
              <a:t>Slash &amp; burn agriculture</a:t>
            </a:r>
            <a:endParaRPr lang="en-US" sz="2600" dirty="0" smtClean="0"/>
          </a:p>
          <a:p>
            <a:r>
              <a:rPr lang="en-US" sz="2800" dirty="0" smtClean="0"/>
              <a:t>Coastal Deserts</a:t>
            </a:r>
          </a:p>
          <a:p>
            <a:pPr lvl="1"/>
            <a:r>
              <a:rPr lang="en-US" sz="2600" dirty="0" smtClean="0"/>
              <a:t>Natural barrier (to trade/movement)</a:t>
            </a:r>
            <a:endParaRPr lang="en-US" sz="2600" dirty="0"/>
          </a:p>
          <a:p>
            <a:pPr lvl="1"/>
            <a:endParaRPr lang="en-US" sz="26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5052" y="1553802"/>
            <a:ext cx="4556568" cy="44452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4791" y="1438836"/>
            <a:ext cx="4962185" cy="47084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11076"/>
            <a:ext cx="7770813" cy="1371600"/>
          </a:xfrm>
        </p:spPr>
        <p:txBody>
          <a:bodyPr/>
          <a:lstStyle/>
          <a:p>
            <a:r>
              <a:rPr lang="en-US" sz="3200" dirty="0" smtClean="0">
                <a:solidFill>
                  <a:srgbClr val="FF0000"/>
                </a:solidFill>
              </a:rPr>
              <a:t>Prompt: How did the location of the Mayans, Aztecs, &amp; Incas affect the development of each civilization?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098041"/>
            <a:ext cx="3657600" cy="3337560"/>
          </a:xfrm>
        </p:spPr>
        <p:txBody>
          <a:bodyPr>
            <a:noAutofit/>
          </a:bodyPr>
          <a:lstStyle/>
          <a:p>
            <a:r>
              <a:rPr lang="en-US" dirty="0" smtClean="0"/>
              <a:t>Requirements:</a:t>
            </a:r>
          </a:p>
          <a:p>
            <a:pPr lvl="1"/>
            <a:r>
              <a:rPr lang="en-US" sz="2200" dirty="0" smtClean="0"/>
              <a:t>1 paragraph response</a:t>
            </a:r>
          </a:p>
          <a:p>
            <a:pPr lvl="1"/>
            <a:r>
              <a:rPr lang="en-US" sz="2200" dirty="0" smtClean="0"/>
              <a:t>Topic &amp; Concluding Sentence</a:t>
            </a:r>
          </a:p>
          <a:p>
            <a:pPr lvl="1"/>
            <a:r>
              <a:rPr lang="en-US" sz="2200" dirty="0" smtClean="0"/>
              <a:t>3 details &amp; explanations</a:t>
            </a:r>
          </a:p>
          <a:p>
            <a:pPr lvl="1"/>
            <a:r>
              <a:rPr lang="en-US" sz="2200" dirty="0" smtClean="0"/>
              <a:t>Proper spelling &amp; grammar</a:t>
            </a:r>
            <a:endParaRPr lang="en-US" sz="22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2209801"/>
            <a:ext cx="3657600" cy="3337559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Rubric:</a:t>
            </a:r>
          </a:p>
          <a:p>
            <a:pPr lvl="1"/>
            <a:r>
              <a:rPr lang="en-US" sz="2400" dirty="0" smtClean="0"/>
              <a:t>1 point for topic &amp; concluding sentence</a:t>
            </a:r>
          </a:p>
          <a:p>
            <a:pPr lvl="1"/>
            <a:r>
              <a:rPr lang="en-US" sz="2400" dirty="0"/>
              <a:t>3</a:t>
            </a:r>
            <a:r>
              <a:rPr lang="en-US" sz="2400" dirty="0" smtClean="0"/>
              <a:t> points for details &amp; explanation</a:t>
            </a:r>
          </a:p>
          <a:p>
            <a:pPr lvl="1"/>
            <a:r>
              <a:rPr lang="en-US" sz="2400" dirty="0" smtClean="0"/>
              <a:t>1 point for spelling &amp; grammar</a:t>
            </a:r>
            <a:endParaRPr lang="en-US" sz="2400" dirty="0"/>
          </a:p>
        </p:txBody>
      </p:sp>
      <p:sp>
        <p:nvSpPr>
          <p:cNvPr id="5" name="Rectangle 4"/>
          <p:cNvSpPr/>
          <p:nvPr/>
        </p:nvSpPr>
        <p:spPr>
          <a:xfrm>
            <a:off x="1574800" y="5547360"/>
            <a:ext cx="6207760" cy="117856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FF00"/>
                </a:solidFill>
              </a:rPr>
              <a:t>Period 3: Due Monday 11/21/11</a:t>
            </a:r>
          </a:p>
          <a:p>
            <a:pPr algn="ctr"/>
            <a:r>
              <a:rPr lang="en-US" sz="2400" b="1" dirty="0" smtClean="0">
                <a:solidFill>
                  <a:srgbClr val="FFFF00"/>
                </a:solidFill>
              </a:rPr>
              <a:t>Periods 2 &amp; 4: Due Tuesday 11/22/11</a:t>
            </a:r>
            <a:endParaRPr lang="en-US" sz="24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2368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Folio">
  <a:themeElements>
    <a:clrScheme name="Folio">
      <a:dk1>
        <a:sysClr val="windowText" lastClr="000000"/>
      </a:dk1>
      <a:lt1>
        <a:sysClr val="window" lastClr="FFFFFF"/>
      </a:lt1>
      <a:dk2>
        <a:srgbClr val="2D2F2B"/>
      </a:dk2>
      <a:lt2>
        <a:srgbClr val="DEDED7"/>
      </a:lt2>
      <a:accent1>
        <a:srgbClr val="294171"/>
      </a:accent1>
      <a:accent2>
        <a:srgbClr val="748CBC"/>
      </a:accent2>
      <a:accent3>
        <a:srgbClr val="8E887C"/>
      </a:accent3>
      <a:accent4>
        <a:srgbClr val="834736"/>
      </a:accent4>
      <a:accent5>
        <a:srgbClr val="5A1705"/>
      </a:accent5>
      <a:accent6>
        <a:srgbClr val="A0A16A"/>
      </a:accent6>
      <a:hlink>
        <a:srgbClr val="74B6BC"/>
      </a:hlink>
      <a:folHlink>
        <a:srgbClr val="7F95A4"/>
      </a:folHlink>
    </a:clrScheme>
    <a:fontScheme name="Folio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Folio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350000"/>
                <a:lumMod val="11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40000"/>
                <a:satMod val="120000"/>
              </a:schemeClr>
              <a:schemeClr val="phClr">
                <a:tint val="70000"/>
                <a:satMod val="300000"/>
                <a:lumMod val="110000"/>
              </a:schemeClr>
            </a:duotone>
          </a:blip>
          <a:tile tx="0" ty="0" sx="50000" sy="50000" flip="none" algn="tl"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8100" dist="25400" dir="5400000" algn="br" rotWithShape="0">
              <a:srgbClr val="000000">
                <a:alpha val="50000"/>
              </a:srgbClr>
            </a:outerShdw>
          </a:effectLst>
        </a:effectStyle>
        <a:effectStyle>
          <a:effectLst>
            <a:innerShdw blurRad="190500" dist="25400">
              <a:srgbClr val="000000">
                <a:alpha val="50000"/>
              </a:srgbClr>
            </a:innerShdw>
          </a:effectLst>
        </a:effectStyle>
      </a:effectStyleLst>
      <a:bgFillStyleLst>
        <a:blipFill rotWithShape="1">
          <a:blip xmlns:r="http://schemas.openxmlformats.org/officeDocument/2006/relationships" r:embed="rId3">
            <a:duotone>
              <a:schemeClr val="phClr">
                <a:shade val="10000"/>
                <a:satMod val="125000"/>
              </a:schemeClr>
              <a:schemeClr val="phClr">
                <a:tint val="70000"/>
                <a:satMod val="350000"/>
                <a:lumMod val="110000"/>
              </a:schemeClr>
            </a:duotone>
          </a:blip>
          <a:stretch/>
        </a:blipFill>
        <a:blipFill rotWithShape="1">
          <a:blip xmlns:r="http://schemas.openxmlformats.org/officeDocument/2006/relationships" r:embed="rId4">
            <a:duotone>
              <a:schemeClr val="phClr">
                <a:shade val="10000"/>
                <a:satMod val="125000"/>
              </a:schemeClr>
              <a:schemeClr val="phClr">
                <a:tint val="70000"/>
                <a:satMod val="350000"/>
                <a:lumMod val="110000"/>
              </a:schemeClr>
            </a:duotone>
          </a:blip>
          <a:stretch/>
        </a:blipFill>
        <a:blipFill rotWithShape="1">
          <a:blip xmlns:r="http://schemas.openxmlformats.org/officeDocument/2006/relationships" r:embed="rId5">
            <a:duotone>
              <a:schemeClr val="phClr">
                <a:shade val="3000"/>
                <a:lumMod val="10000"/>
              </a:schemeClr>
              <a:schemeClr val="phClr">
                <a:tint val="91000"/>
                <a:satMod val="500000"/>
                <a:lumMod val="125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Folio.thmx</Template>
  <TotalTime>83</TotalTime>
  <Words>217</Words>
  <Application>Microsoft Office PowerPoint</Application>
  <PresentationFormat>On-screen Show (4:3)</PresentationFormat>
  <Paragraphs>43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Folio</vt:lpstr>
      <vt:lpstr>Geography of Inca Empire</vt:lpstr>
      <vt:lpstr>Where was the Inca Empire?</vt:lpstr>
      <vt:lpstr>Background</vt:lpstr>
      <vt:lpstr>Geography of Inca Empire</vt:lpstr>
      <vt:lpstr>Influence of Geography</vt:lpstr>
      <vt:lpstr>Prompt: How did the location of the Mayans, Aztecs, &amp; Incas affect the development of each civilization?</vt:lpstr>
    </vt:vector>
  </TitlesOfParts>
  <Company>Alliance for College Ready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Geography of Inca Empire</dc:title>
  <dc:creator>Alliance</dc:creator>
  <cp:lastModifiedBy>Wesley</cp:lastModifiedBy>
  <cp:revision>12</cp:revision>
  <dcterms:created xsi:type="dcterms:W3CDTF">2011-11-15T19:57:14Z</dcterms:created>
  <dcterms:modified xsi:type="dcterms:W3CDTF">2011-11-17T05:37:29Z</dcterms:modified>
</cp:coreProperties>
</file>