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0" r:id="rId5"/>
    <p:sldId id="261" r:id="rId6"/>
    <p:sldId id="262" r:id="rId7"/>
    <p:sldId id="263" r:id="rId8"/>
    <p:sldId id="265" r:id="rId9"/>
    <p:sldId id="270" r:id="rId10"/>
    <p:sldId id="271" r:id="rId11"/>
    <p:sldId id="272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0310F-164B-44AB-84CA-D5EFDFBA8D0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2704F-FB55-480C-9976-F0ADEF08A8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0310F-164B-44AB-84CA-D5EFDFBA8D0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2704F-FB55-480C-9976-F0ADEF08A8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0310F-164B-44AB-84CA-D5EFDFBA8D0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2704F-FB55-480C-9976-F0ADEF08A8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0310F-164B-44AB-84CA-D5EFDFBA8D0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2704F-FB55-480C-9976-F0ADEF08A8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0310F-164B-44AB-84CA-D5EFDFBA8D0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2704F-FB55-480C-9976-F0ADEF08A8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0310F-164B-44AB-84CA-D5EFDFBA8D0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2704F-FB55-480C-9976-F0ADEF08A8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0310F-164B-44AB-84CA-D5EFDFBA8D0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2704F-FB55-480C-9976-F0ADEF08A8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0310F-164B-44AB-84CA-D5EFDFBA8D0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2704F-FB55-480C-9976-F0ADEF08A8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0310F-164B-44AB-84CA-D5EFDFBA8D0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2704F-FB55-480C-9976-F0ADEF08A8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50310F-164B-44AB-84CA-D5EFDFBA8D0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22704F-FB55-480C-9976-F0ADEF08A8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750310F-164B-44AB-84CA-D5EFDFBA8D0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022704F-FB55-480C-9976-F0ADEF08A8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750310F-164B-44AB-84CA-D5EFDFBA8D0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022704F-FB55-480C-9976-F0ADEF08A8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Benchmark 1: </a:t>
            </a:r>
            <a:br>
              <a:rPr lang="en-US" dirty="0" smtClean="0"/>
            </a:br>
            <a:r>
              <a:rPr lang="en-US" dirty="0" smtClean="0"/>
              <a:t>Results &amp; Recap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en-US" dirty="0" smtClean="0"/>
              <a:t>7.2.4 Notes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295400"/>
          <a:ext cx="7772400" cy="53035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971800"/>
                <a:gridCol w="4800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Idea/Question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Answer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sz="2400" baseline="0" dirty="0" smtClean="0"/>
                        <a:t>#1) How did Muslim rule expand? (pp. 100-101)</a:t>
                      </a:r>
                      <a:br>
                        <a:rPr lang="en-US" sz="2400" baseline="0" dirty="0" smtClean="0"/>
                      </a:br>
                      <a:endParaRPr lang="en-US" sz="2400" baseline="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en-US" sz="2400" baseline="0" dirty="0" smtClean="0"/>
                        <a:t>#2) How did Muslims treat conquered people? </a:t>
                      </a:r>
                      <a:r>
                        <a:rPr lang="en-US" sz="2400" baseline="0" dirty="0" smtClean="0">
                          <a:sym typeface="Wingdings" pitchFamily="2" charset="2"/>
                        </a:rPr>
                        <a:t>(pp. 100-101)</a:t>
                      </a:r>
                      <a:endParaRPr lang="en-US" sz="2400" baseline="0" dirty="0" smtClean="0"/>
                    </a:p>
                    <a:p>
                      <a:pPr>
                        <a:buFontTx/>
                        <a:buNone/>
                      </a:pPr>
                      <a:endParaRPr lang="en-US" sz="240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en-US" sz="2400" dirty="0" smtClean="0"/>
                        <a:t>#3) Why did Muslim rulers choose local leaders to govern</a:t>
                      </a:r>
                      <a:r>
                        <a:rPr lang="en-US" sz="2400" baseline="0" dirty="0" smtClean="0"/>
                        <a:t> conquered territories?</a:t>
                      </a:r>
                      <a:endParaRPr lang="en-US" sz="240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en-US" sz="2400" dirty="0" smtClean="0"/>
                        <a:t>(pp. 114-115)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#1)  Muslims expanded the</a:t>
                      </a:r>
                      <a:r>
                        <a:rPr lang="en-US" sz="2400" baseline="0" dirty="0" smtClean="0"/>
                        <a:t> lands they ruled through…</a:t>
                      </a:r>
                      <a:endParaRPr lang="en-US" sz="2400" dirty="0" smtClean="0"/>
                    </a:p>
                    <a:p>
                      <a:endParaRPr lang="en-US" sz="2400" b="1" u="sng" dirty="0" smtClean="0"/>
                    </a:p>
                    <a:p>
                      <a:endParaRPr lang="en-US" sz="2400" b="1" u="sng" dirty="0" smtClean="0"/>
                    </a:p>
                    <a:p>
                      <a:r>
                        <a:rPr lang="en-US" sz="2400" b="0" u="none" dirty="0" smtClean="0"/>
                        <a:t>#2)  Conquered</a:t>
                      </a:r>
                      <a:r>
                        <a:rPr lang="en-US" sz="2400" b="0" u="none" baseline="0" dirty="0" smtClean="0"/>
                        <a:t> people were __________________________ by the Muslims</a:t>
                      </a:r>
                    </a:p>
                    <a:p>
                      <a:endParaRPr lang="en-US" sz="2400" b="0" u="none" baseline="0" dirty="0" smtClean="0"/>
                    </a:p>
                    <a:p>
                      <a:r>
                        <a:rPr lang="en-US" sz="2400" b="0" u="none" baseline="0" dirty="0" smtClean="0"/>
                        <a:t># 3)  Muslims let local rulers govern conquered territories because…</a:t>
                      </a:r>
                      <a:endParaRPr lang="en-US" sz="2400" b="0" u="non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en-US" dirty="0" smtClean="0"/>
              <a:t>7.2.6 Notes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9377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971800"/>
                <a:gridCol w="4800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Idea/Question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Answer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sz="2400" baseline="0" dirty="0" smtClean="0"/>
                        <a:t>#1) Create a Bubble Map on Muslim Achievements (using notes &amp; pp. 121-123)</a:t>
                      </a:r>
                    </a:p>
                    <a:p>
                      <a:pPr>
                        <a:buFontTx/>
                        <a:buNone/>
                      </a:pPr>
                      <a:endParaRPr lang="en-US" sz="2400" baseline="0" dirty="0" smtClean="0"/>
                    </a:p>
                    <a:p>
                      <a:pPr>
                        <a:buFontTx/>
                        <a:buNone/>
                      </a:pPr>
                      <a:endParaRPr lang="en-US" sz="2400" baseline="0" dirty="0" smtClean="0"/>
                    </a:p>
                    <a:p>
                      <a:pPr>
                        <a:buFontTx/>
                        <a:buNone/>
                      </a:pPr>
                      <a:endParaRPr lang="en-US" sz="2400" baseline="0" dirty="0" smtClean="0"/>
                    </a:p>
                    <a:p>
                      <a:pPr>
                        <a:buFontTx/>
                        <a:buNone/>
                      </a:pPr>
                      <a:endParaRPr lang="en-US" sz="2400" baseline="0" dirty="0" smtClean="0"/>
                    </a:p>
                    <a:p>
                      <a:pPr>
                        <a:buFontTx/>
                        <a:buNone/>
                      </a:pPr>
                      <a:endParaRPr lang="en-US" sz="2400" baseline="0" dirty="0" smtClean="0"/>
                    </a:p>
                    <a:p>
                      <a:pPr>
                        <a:buFontTx/>
                        <a:buNone/>
                      </a:pPr>
                      <a:endParaRPr lang="en-US" sz="2400" dirty="0" smtClean="0"/>
                    </a:p>
                    <a:p>
                      <a:pPr>
                        <a:buFontTx/>
                        <a:buNone/>
                      </a:pPr>
                      <a:endParaRPr lang="en-US" sz="2400" dirty="0" smtClean="0"/>
                    </a:p>
                    <a:p>
                      <a:pPr>
                        <a:buFontTx/>
                        <a:buNone/>
                      </a:pP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u="none" dirty="0" smtClean="0"/>
                        <a:t>#1)</a:t>
                      </a:r>
                      <a:endParaRPr lang="en-US" sz="2400" b="0" u="non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3962400" y="2895600"/>
            <a:ext cx="4648200" cy="3429000"/>
            <a:chOff x="914400" y="1600200"/>
            <a:chExt cx="7086600" cy="5029200"/>
          </a:xfrm>
        </p:grpSpPr>
        <p:sp>
          <p:nvSpPr>
            <p:cNvPr id="19" name="Oval 18"/>
            <p:cNvSpPr/>
            <p:nvPr/>
          </p:nvSpPr>
          <p:spPr>
            <a:xfrm>
              <a:off x="3657600" y="3124200"/>
              <a:ext cx="1828800" cy="18288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 smtClean="0">
                  <a:solidFill>
                    <a:schemeClr val="tx2"/>
                  </a:solidFill>
                </a:rPr>
                <a:t>Muslim Achievements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2286000" y="4953000"/>
              <a:ext cx="1676400" cy="16764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2"/>
                  </a:solidFill>
                </a:rPr>
                <a:t>DETAIL</a:t>
              </a:r>
            </a:p>
          </p:txBody>
        </p:sp>
        <p:sp>
          <p:nvSpPr>
            <p:cNvPr id="21" name="Oval 20"/>
            <p:cNvSpPr/>
            <p:nvPr/>
          </p:nvSpPr>
          <p:spPr>
            <a:xfrm>
              <a:off x="5181600" y="4953000"/>
              <a:ext cx="1676400" cy="16764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2"/>
                  </a:solidFill>
                </a:rPr>
                <a:t>DETAIL</a:t>
              </a:r>
            </a:p>
          </p:txBody>
        </p:sp>
        <p:sp>
          <p:nvSpPr>
            <p:cNvPr id="22" name="Oval 21"/>
            <p:cNvSpPr/>
            <p:nvPr/>
          </p:nvSpPr>
          <p:spPr>
            <a:xfrm>
              <a:off x="6324600" y="3200400"/>
              <a:ext cx="1676400" cy="16764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2"/>
                  </a:solidFill>
                </a:rPr>
                <a:t>DETAIL</a:t>
              </a:r>
            </a:p>
          </p:txBody>
        </p:sp>
        <p:sp>
          <p:nvSpPr>
            <p:cNvPr id="23" name="Oval 22"/>
            <p:cNvSpPr/>
            <p:nvPr/>
          </p:nvSpPr>
          <p:spPr>
            <a:xfrm>
              <a:off x="914400" y="3200400"/>
              <a:ext cx="1676400" cy="16764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2"/>
                  </a:solidFill>
                </a:rPr>
                <a:t>DETAIL</a:t>
              </a:r>
            </a:p>
          </p:txBody>
        </p:sp>
        <p:sp>
          <p:nvSpPr>
            <p:cNvPr id="24" name="Oval 23"/>
            <p:cNvSpPr/>
            <p:nvPr/>
          </p:nvSpPr>
          <p:spPr>
            <a:xfrm>
              <a:off x="2286000" y="1600200"/>
              <a:ext cx="1676400" cy="16764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2"/>
                  </a:solidFill>
                </a:rPr>
                <a:t>DETAIL</a:t>
              </a:r>
            </a:p>
          </p:txBody>
        </p:sp>
        <p:sp>
          <p:nvSpPr>
            <p:cNvPr id="25" name="Oval 24"/>
            <p:cNvSpPr/>
            <p:nvPr/>
          </p:nvSpPr>
          <p:spPr>
            <a:xfrm>
              <a:off x="5181600" y="1600200"/>
              <a:ext cx="1676400" cy="1676400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2"/>
                  </a:solidFill>
                </a:rPr>
                <a:t>DETAIL</a:t>
              </a:r>
            </a:p>
          </p:txBody>
        </p:sp>
        <p:cxnSp>
          <p:nvCxnSpPr>
            <p:cNvPr id="26" name="Straight Connector 25"/>
            <p:cNvCxnSpPr>
              <a:stCxn id="19" idx="2"/>
              <a:endCxn id="23" idx="6"/>
            </p:cNvCxnSpPr>
            <p:nvPr/>
          </p:nvCxnSpPr>
          <p:spPr>
            <a:xfrm rot="10800000">
              <a:off x="2590800" y="4038600"/>
              <a:ext cx="1066800" cy="1588"/>
            </a:xfrm>
            <a:prstGeom prst="line">
              <a:avLst/>
            </a:prstGeom>
            <a:ln w="635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19" idx="3"/>
              <a:endCxn id="20" idx="7"/>
            </p:cNvCxnSpPr>
            <p:nvPr/>
          </p:nvCxnSpPr>
          <p:spPr>
            <a:xfrm rot="5400000">
              <a:off x="3563938" y="4837113"/>
              <a:ext cx="514350" cy="209550"/>
            </a:xfrm>
            <a:prstGeom prst="line">
              <a:avLst/>
            </a:prstGeom>
            <a:ln w="635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19" idx="5"/>
              <a:endCxn id="21" idx="1"/>
            </p:cNvCxnSpPr>
            <p:nvPr/>
          </p:nvCxnSpPr>
          <p:spPr>
            <a:xfrm rot="16200000" flipH="1">
              <a:off x="5065713" y="4837113"/>
              <a:ext cx="514350" cy="209550"/>
            </a:xfrm>
            <a:prstGeom prst="line">
              <a:avLst/>
            </a:prstGeom>
            <a:ln w="635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24" idx="5"/>
              <a:endCxn id="19" idx="1"/>
            </p:cNvCxnSpPr>
            <p:nvPr/>
          </p:nvCxnSpPr>
          <p:spPr>
            <a:xfrm rot="16200000" flipH="1">
              <a:off x="3640138" y="3106738"/>
              <a:ext cx="361950" cy="209550"/>
            </a:xfrm>
            <a:prstGeom prst="line">
              <a:avLst/>
            </a:prstGeom>
            <a:ln w="635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25" idx="3"/>
              <a:endCxn id="19" idx="7"/>
            </p:cNvCxnSpPr>
            <p:nvPr/>
          </p:nvCxnSpPr>
          <p:spPr>
            <a:xfrm rot="5400000">
              <a:off x="5141913" y="3106738"/>
              <a:ext cx="361950" cy="209550"/>
            </a:xfrm>
            <a:prstGeom prst="line">
              <a:avLst/>
            </a:prstGeom>
            <a:ln w="635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22" idx="2"/>
              <a:endCxn id="19" idx="6"/>
            </p:cNvCxnSpPr>
            <p:nvPr/>
          </p:nvCxnSpPr>
          <p:spPr>
            <a:xfrm rot="10800000">
              <a:off x="5486400" y="4038600"/>
              <a:ext cx="838200" cy="1588"/>
            </a:xfrm>
            <a:prstGeom prst="line">
              <a:avLst/>
            </a:prstGeom>
            <a:ln w="635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en-US" dirty="0" smtClean="0"/>
              <a:t>7.4.3 Notes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005840"/>
          <a:ext cx="7772400" cy="53035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971800"/>
                <a:gridCol w="4800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Idea/Question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Answer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sz="2400" baseline="0" dirty="0" smtClean="0"/>
                        <a:t>#1)  Explain the gold-salt trade across the Sahara using words or drawings (pp. 158)</a:t>
                      </a:r>
                    </a:p>
                    <a:p>
                      <a:pPr>
                        <a:buFontTx/>
                        <a:buNone/>
                      </a:pPr>
                      <a:endParaRPr lang="en-US" sz="2400" baseline="0" dirty="0" smtClean="0"/>
                    </a:p>
                    <a:p>
                      <a:pPr>
                        <a:buFontTx/>
                        <a:buNone/>
                      </a:pPr>
                      <a:endParaRPr lang="en-US" sz="2400" baseline="0" dirty="0" smtClean="0"/>
                    </a:p>
                    <a:p>
                      <a:pPr>
                        <a:buFontTx/>
                        <a:buNone/>
                      </a:pPr>
                      <a:endParaRPr lang="en-US" sz="2400" baseline="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en-US" sz="2400" baseline="0" dirty="0" smtClean="0"/>
                        <a:t>#2) How did </a:t>
                      </a:r>
                      <a:r>
                        <a:rPr lang="en-US" sz="2400" baseline="0" dirty="0" err="1" smtClean="0"/>
                        <a:t>Askia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Muhammed</a:t>
                      </a:r>
                      <a:r>
                        <a:rPr lang="en-US" sz="2400" baseline="0" dirty="0" smtClean="0"/>
                        <a:t> spread Islam in West Africa?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sz="2400" dirty="0" smtClean="0"/>
                        <a:t>(pp. 168-169)</a:t>
                      </a:r>
                    </a:p>
                    <a:p>
                      <a:pPr>
                        <a:buFontTx/>
                        <a:buNone/>
                      </a:pPr>
                      <a:endParaRPr lang="en-US" sz="2400" dirty="0" smtClean="0"/>
                    </a:p>
                    <a:p>
                      <a:pPr>
                        <a:buFontTx/>
                        <a:buNone/>
                      </a:pP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u="none" dirty="0" smtClean="0"/>
                        <a:t>#1)</a:t>
                      </a:r>
                    </a:p>
                    <a:p>
                      <a:endParaRPr lang="en-US" sz="2400" b="0" u="none" dirty="0" smtClean="0"/>
                    </a:p>
                    <a:p>
                      <a:endParaRPr lang="en-US" sz="2400" b="0" u="none" dirty="0" smtClean="0"/>
                    </a:p>
                    <a:p>
                      <a:endParaRPr lang="en-US" sz="2400" b="0" u="none" dirty="0" smtClean="0"/>
                    </a:p>
                    <a:p>
                      <a:endParaRPr lang="en-US" sz="2400" b="0" u="none" dirty="0" smtClean="0"/>
                    </a:p>
                    <a:p>
                      <a:endParaRPr lang="en-US" sz="2400" b="0" u="none" dirty="0" smtClean="0"/>
                    </a:p>
                    <a:p>
                      <a:endParaRPr lang="en-US" sz="2400" b="0" u="none" dirty="0" smtClean="0"/>
                    </a:p>
                    <a:p>
                      <a:r>
                        <a:rPr lang="en-US" sz="2400" b="0" u="none" dirty="0" smtClean="0"/>
                        <a:t>#2) </a:t>
                      </a:r>
                      <a:r>
                        <a:rPr lang="en-US" sz="2400" b="0" u="none" dirty="0" err="1" smtClean="0"/>
                        <a:t>Askia</a:t>
                      </a:r>
                      <a:r>
                        <a:rPr lang="en-US" sz="2400" b="0" u="none" baseline="0" dirty="0" smtClean="0"/>
                        <a:t> </a:t>
                      </a:r>
                      <a:r>
                        <a:rPr lang="en-US" sz="2400" b="0" u="none" baseline="0" dirty="0" err="1" smtClean="0"/>
                        <a:t>Muhammed</a:t>
                      </a:r>
                      <a:r>
                        <a:rPr lang="en-US" sz="2400" b="0" u="none" baseline="0" dirty="0" smtClean="0"/>
                        <a:t> spread Islam by…</a:t>
                      </a:r>
                      <a:endParaRPr lang="en-US" sz="2400" b="0" u="non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2" name="Rectangle 31"/>
          <p:cNvSpPr/>
          <p:nvPr/>
        </p:nvSpPr>
        <p:spPr>
          <a:xfrm>
            <a:off x="4038601" y="1981200"/>
            <a:ext cx="1447800" cy="12192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err="1" smtClean="0">
                <a:solidFill>
                  <a:schemeClr val="tx2"/>
                </a:solidFill>
              </a:rPr>
              <a:t>Img</a:t>
            </a:r>
            <a:r>
              <a:rPr lang="en-US" sz="3200" b="1" dirty="0" smtClean="0">
                <a:solidFill>
                  <a:schemeClr val="tx2"/>
                </a:solidFill>
              </a:rPr>
              <a:t> #1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486400" y="1981200"/>
            <a:ext cx="1447800" cy="12192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err="1" smtClean="0">
                <a:solidFill>
                  <a:schemeClr val="tx2"/>
                </a:solidFill>
              </a:rPr>
              <a:t>Img</a:t>
            </a:r>
            <a:r>
              <a:rPr lang="en-US" sz="3200" b="1" dirty="0" smtClean="0">
                <a:solidFill>
                  <a:schemeClr val="tx2"/>
                </a:solidFill>
              </a:rPr>
              <a:t> #2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934200" y="1981200"/>
            <a:ext cx="1447800" cy="12192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err="1" smtClean="0">
                <a:solidFill>
                  <a:schemeClr val="tx2"/>
                </a:solidFill>
              </a:rPr>
              <a:t>Img</a:t>
            </a:r>
            <a:r>
              <a:rPr lang="en-US" sz="3200" b="1" dirty="0" smtClean="0">
                <a:solidFill>
                  <a:schemeClr val="tx2"/>
                </a:solidFill>
              </a:rPr>
              <a:t> #3</a:t>
            </a:r>
            <a:endParaRPr lang="en-US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Period-by-period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598" y="1554480"/>
          <a:ext cx="8001002" cy="347472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418896"/>
                <a:gridCol w="1615967"/>
                <a:gridCol w="1103586"/>
                <a:gridCol w="1011621"/>
                <a:gridCol w="1011621"/>
                <a:gridCol w="827690"/>
                <a:gridCol w="101162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u="sng" dirty="0" smtClean="0">
                          <a:solidFill>
                            <a:schemeClr val="bg1"/>
                          </a:solidFill>
                        </a:rPr>
                        <a:t>Period</a:t>
                      </a:r>
                      <a:endParaRPr lang="en-US" sz="3200" u="sng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u="sng" dirty="0" smtClean="0">
                          <a:solidFill>
                            <a:schemeClr val="bg1"/>
                          </a:solidFill>
                        </a:rPr>
                        <a:t>Avg. %</a:t>
                      </a:r>
                      <a:endParaRPr lang="en-US" sz="3200" u="sng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u="sng" dirty="0" smtClean="0">
                          <a:solidFill>
                            <a:schemeClr val="bg1"/>
                          </a:solidFill>
                        </a:rPr>
                        <a:t>ADV</a:t>
                      </a:r>
                      <a:endParaRPr lang="en-US" sz="3200" u="sng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u="sng" dirty="0" smtClean="0">
                          <a:solidFill>
                            <a:schemeClr val="bg1"/>
                          </a:solidFill>
                        </a:rPr>
                        <a:t>PR</a:t>
                      </a:r>
                      <a:endParaRPr lang="en-US" sz="3200" u="sng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u="sng" dirty="0" smtClean="0">
                          <a:solidFill>
                            <a:schemeClr val="bg1"/>
                          </a:solidFill>
                        </a:rPr>
                        <a:t>BA</a:t>
                      </a:r>
                      <a:endParaRPr lang="en-US" sz="3200" u="sng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u="sng" dirty="0" smtClean="0">
                          <a:solidFill>
                            <a:schemeClr val="bg1"/>
                          </a:solidFill>
                        </a:rPr>
                        <a:t>BB</a:t>
                      </a:r>
                      <a:endParaRPr lang="en-US" sz="3200" u="sng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u="sng" dirty="0" smtClean="0">
                          <a:solidFill>
                            <a:schemeClr val="bg1"/>
                          </a:solidFill>
                        </a:rPr>
                        <a:t>FBB</a:t>
                      </a:r>
                      <a:endParaRPr lang="en-US" sz="3200" u="sng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43.56%</a:t>
                      </a:r>
                      <a:endParaRPr lang="en-US" sz="3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10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8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45.86%</a:t>
                      </a:r>
                      <a:endParaRPr lang="en-US" sz="3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4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9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10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40.46%</a:t>
                      </a:r>
                      <a:endParaRPr lang="en-US" sz="3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12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5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34.98%</a:t>
                      </a:r>
                      <a:endParaRPr lang="en-US" sz="3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7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15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6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??? %</a:t>
                      </a:r>
                      <a:endParaRPr lang="en-US" sz="3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??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??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??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??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??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609600" y="3657600"/>
            <a:ext cx="5718048" cy="97748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How well do you think you did on each? (1-5 scale)</a:t>
            </a:r>
            <a:endParaRPr lang="en-US" sz="2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6902" y="228600"/>
            <a:ext cx="8156448" cy="1143000"/>
          </a:xfrm>
        </p:spPr>
        <p:txBody>
          <a:bodyPr/>
          <a:lstStyle/>
          <a:p>
            <a:r>
              <a:rPr lang="en-US" dirty="0" smtClean="0"/>
              <a:t>General standards addressed in the benchmark</a:t>
            </a:r>
            <a:endParaRPr lang="en-US" dirty="0"/>
          </a:p>
        </p:txBody>
      </p:sp>
      <p:pic>
        <p:nvPicPr>
          <p:cNvPr id="1026" name="Picture 2" descr="C:\Phoenix's Nest\Pix\Educational\6th Grade History\Rome\Topographic_map_of_Italy 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828800"/>
            <a:ext cx="3200400" cy="3942997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7" name="Picture 3" descr="C:\Phoenix's Nest\Pix\Educational\7th Grade History\Islam - Rise &amp; Spread\Islam Symbol (Pakistan Flag).gif"/>
          <p:cNvPicPr>
            <a:picLocks noChangeAspect="1" noChangeArrowheads="1"/>
          </p:cNvPicPr>
          <p:nvPr/>
        </p:nvPicPr>
        <p:blipFill>
          <a:blip r:embed="rId3"/>
          <a:srcRect l="25418"/>
          <a:stretch>
            <a:fillRect/>
          </a:stretch>
        </p:blipFill>
        <p:spPr bwMode="auto">
          <a:xfrm>
            <a:off x="1447800" y="1251316"/>
            <a:ext cx="2971800" cy="265866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" name="Picture 8" descr="Mali Empire - peak.PNG"/>
          <p:cNvPicPr>
            <a:picLocks noChangeAspect="1"/>
          </p:cNvPicPr>
          <p:nvPr/>
        </p:nvPicPr>
        <p:blipFill>
          <a:blip r:embed="rId4"/>
          <a:srcRect r="21593"/>
          <a:stretch>
            <a:fillRect/>
          </a:stretch>
        </p:blipFill>
        <p:spPr>
          <a:xfrm>
            <a:off x="2819400" y="4419600"/>
            <a:ext cx="3343803" cy="243840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772400" cy="609600"/>
          </a:xfrm>
        </p:spPr>
        <p:txBody>
          <a:bodyPr/>
          <a:lstStyle/>
          <a:p>
            <a:r>
              <a:rPr lang="en-US" dirty="0" smtClean="0"/>
              <a:t>7.1 – Rome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80772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7.1.1 – Strengths &amp; contributions, fall of Rome</a:t>
            </a:r>
          </a:p>
          <a:p>
            <a:r>
              <a:rPr lang="en-US" dirty="0" smtClean="0"/>
              <a:t>7.1.3 – Start of Byzantine Empire, results of Great Schism</a:t>
            </a:r>
          </a:p>
        </p:txBody>
      </p:sp>
      <p:pic>
        <p:nvPicPr>
          <p:cNvPr id="2050" name="Picture 2" descr="C:\Phoenix's Nest\Pix\Educational\6th Grade History\Rome\Classic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1179" y="4086225"/>
            <a:ext cx="2632821" cy="2771775"/>
          </a:xfrm>
          <a:prstGeom prst="rect">
            <a:avLst/>
          </a:prstGeom>
          <a:noFill/>
        </p:spPr>
      </p:pic>
      <p:pic>
        <p:nvPicPr>
          <p:cNvPr id="2052" name="Picture 4" descr="C:\Phoenix's Nest\Pix\Educational\6th Grade History\Rome\romeburn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209800"/>
            <a:ext cx="3282547" cy="2127250"/>
          </a:xfrm>
          <a:prstGeom prst="rect">
            <a:avLst/>
          </a:prstGeom>
          <a:noFill/>
        </p:spPr>
      </p:pic>
      <p:pic>
        <p:nvPicPr>
          <p:cNvPr id="2053" name="Picture 5" descr="C:\Phoenix's Nest\Pix\Educational\6th Grade History\Rome\Rome to Constantinople ma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4191000"/>
            <a:ext cx="5867400" cy="26100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772400" cy="4572000"/>
          </a:xfrm>
        </p:spPr>
        <p:txBody>
          <a:bodyPr/>
          <a:lstStyle/>
          <a:p>
            <a:r>
              <a:rPr lang="en-US" dirty="0" smtClean="0"/>
              <a:t>7.2.2 </a:t>
            </a:r>
            <a:r>
              <a:rPr lang="en-US" dirty="0" smtClean="0"/>
              <a:t>– </a:t>
            </a:r>
            <a:r>
              <a:rPr lang="en-US" dirty="0" smtClean="0"/>
              <a:t>Origins, </a:t>
            </a:r>
            <a:r>
              <a:rPr lang="en-US" dirty="0" smtClean="0"/>
              <a:t>life/teachings of Muhammad, connections with Judaism &amp; Christianity</a:t>
            </a:r>
          </a:p>
          <a:p>
            <a:r>
              <a:rPr lang="en-US" dirty="0" smtClean="0"/>
              <a:t>7.2.3 – Significance of Qur’an &amp; Sunnah</a:t>
            </a:r>
          </a:p>
          <a:p>
            <a:r>
              <a:rPr lang="en-US" dirty="0" smtClean="0"/>
              <a:t>7.2.4 – Muslim expansion , </a:t>
            </a:r>
            <a:r>
              <a:rPr lang="en-US" dirty="0" smtClean="0"/>
              <a:t>cultural </a:t>
            </a:r>
            <a:r>
              <a:rPr lang="en-US" dirty="0" smtClean="0"/>
              <a:t>blending</a:t>
            </a:r>
          </a:p>
          <a:p>
            <a:r>
              <a:rPr lang="en-US" dirty="0" smtClean="0"/>
              <a:t>7.2.6 – Muslim </a:t>
            </a:r>
            <a:r>
              <a:rPr lang="en-US" dirty="0" smtClean="0"/>
              <a:t>achievements</a:t>
            </a: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772400" cy="685800"/>
          </a:xfrm>
        </p:spPr>
        <p:txBody>
          <a:bodyPr/>
          <a:lstStyle/>
          <a:p>
            <a:r>
              <a:rPr lang="en-US" dirty="0" smtClean="0"/>
              <a:t>7.2 – Islam </a:t>
            </a:r>
          </a:p>
        </p:txBody>
      </p:sp>
      <p:pic>
        <p:nvPicPr>
          <p:cNvPr id="3074" name="Picture 2" descr="C:\Phoenix's Nest\Pix\Educational\7th Grade History\Islam - Rise &amp; Spread\Qur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4076700"/>
            <a:ext cx="3657600" cy="2743200"/>
          </a:xfrm>
          <a:prstGeom prst="rect">
            <a:avLst/>
          </a:prstGeom>
          <a:noFill/>
        </p:spPr>
      </p:pic>
      <p:pic>
        <p:nvPicPr>
          <p:cNvPr id="3075" name="Picture 3" descr="C:\Phoenix's Nest\Pix\Educational\7th Grade History\Islam - Rise &amp; Spread\Islam - Astronom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962400"/>
            <a:ext cx="2057400" cy="2787805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4191000"/>
            <a:ext cx="22479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7772400" cy="4572000"/>
          </a:xfrm>
        </p:spPr>
        <p:txBody>
          <a:bodyPr/>
          <a:lstStyle/>
          <a:p>
            <a:r>
              <a:rPr lang="en-US" dirty="0" smtClean="0"/>
              <a:t>7.4.1 </a:t>
            </a:r>
            <a:r>
              <a:rPr lang="en-US" dirty="0" smtClean="0"/>
              <a:t>– Geography of W. Africa &amp; its relationship to trade</a:t>
            </a:r>
          </a:p>
          <a:p>
            <a:r>
              <a:rPr lang="en-US" dirty="0" smtClean="0"/>
              <a:t>7.4.3 – Role of trade in changing culture/religion in W. Africa, influence of Islamic beliefs, ethics, &amp; law</a:t>
            </a:r>
          </a:p>
          <a:p>
            <a:r>
              <a:rPr lang="en-US" dirty="0" smtClean="0"/>
              <a:t>7.4.4 – Growth of Arabic language in government &amp; trade; growth of Islamic scholarship in W. Africa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772400" cy="762000"/>
          </a:xfrm>
        </p:spPr>
        <p:txBody>
          <a:bodyPr/>
          <a:lstStyle/>
          <a:p>
            <a:r>
              <a:rPr lang="en-US" dirty="0" smtClean="0"/>
              <a:t>7.4 – West Africa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Re-teach the following standards</a:t>
            </a:r>
          </a:p>
          <a:p>
            <a:pPr lvl="1"/>
            <a:r>
              <a:rPr lang="en-US" dirty="0" smtClean="0"/>
              <a:t>ROME: 7.1.3</a:t>
            </a:r>
          </a:p>
          <a:p>
            <a:pPr lvl="1"/>
            <a:r>
              <a:rPr lang="en-US" dirty="0" smtClean="0"/>
              <a:t>ISLAM: 7.2.3, 7.2.4, 7.2.6</a:t>
            </a:r>
          </a:p>
          <a:p>
            <a:pPr lvl="1"/>
            <a:r>
              <a:rPr lang="en-US" dirty="0" smtClean="0"/>
              <a:t>AFRICA: 7.4.3</a:t>
            </a:r>
          </a:p>
          <a:p>
            <a:r>
              <a:rPr lang="en-US" dirty="0" smtClean="0"/>
              <a:t>Instructions:</a:t>
            </a:r>
          </a:p>
          <a:p>
            <a:pPr lvl="1"/>
            <a:r>
              <a:rPr lang="en-US" dirty="0" smtClean="0"/>
              <a:t>Cornell Notes (I will give you time to copy the questions down from the following slides)</a:t>
            </a:r>
          </a:p>
          <a:p>
            <a:pPr lvl="1"/>
            <a:r>
              <a:rPr lang="en-US" dirty="0" smtClean="0"/>
              <a:t>Give yourself ⅓ to ½ page for the notes on each standard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en-US" dirty="0" smtClean="0"/>
              <a:t>7.1.3 Notes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9377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971800"/>
                <a:gridCol w="4800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Idea/Question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Answer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sz="2400" baseline="0" dirty="0" smtClean="0"/>
                        <a:t>#1) “Cause &amp; effect” graphic organizers explaining Great Schism (pp. 61-63)</a:t>
                      </a:r>
                      <a:br>
                        <a:rPr lang="en-US" sz="2400" baseline="0" dirty="0" smtClean="0"/>
                      </a:br>
                      <a:endParaRPr lang="en-US" sz="2400" baseline="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en-US" sz="2400" baseline="0" dirty="0" smtClean="0"/>
                        <a:t>#2) Venn diagram for Catholic &amp; Orthodox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sz="2400" baseline="0" dirty="0" smtClean="0"/>
                        <a:t>(pp. 61-63)</a:t>
                      </a:r>
                    </a:p>
                    <a:p>
                      <a:pPr>
                        <a:buFontTx/>
                        <a:buNone/>
                      </a:pPr>
                      <a:endParaRPr lang="en-US" sz="2400" dirty="0" smtClean="0"/>
                    </a:p>
                    <a:p>
                      <a:pPr>
                        <a:buFontTx/>
                        <a:buNone/>
                      </a:pPr>
                      <a:endParaRPr lang="en-US" sz="2400" dirty="0" smtClean="0"/>
                    </a:p>
                    <a:p>
                      <a:pPr>
                        <a:buFontTx/>
                        <a:buNone/>
                      </a:pPr>
                      <a:endParaRPr lang="en-US" sz="2400" dirty="0" smtClean="0"/>
                    </a:p>
                    <a:p>
                      <a:pPr>
                        <a:buFontTx/>
                        <a:buNone/>
                      </a:pP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#1)  Example below (need 3 C&amp;E):</a:t>
                      </a:r>
                    </a:p>
                    <a:p>
                      <a:endParaRPr lang="en-US" sz="2400" b="1" u="sng" dirty="0" smtClean="0"/>
                    </a:p>
                    <a:p>
                      <a:endParaRPr lang="en-US" sz="2400" b="1" u="sng" dirty="0" smtClean="0"/>
                    </a:p>
                    <a:p>
                      <a:endParaRPr lang="en-US" sz="2400" b="1" u="sng" dirty="0" smtClean="0"/>
                    </a:p>
                    <a:p>
                      <a:endParaRPr lang="en-US" sz="2400" b="1" u="sng" dirty="0" smtClean="0"/>
                    </a:p>
                    <a:p>
                      <a:r>
                        <a:rPr lang="en-US" sz="2400" b="0" u="none" dirty="0" smtClean="0"/>
                        <a:t>#2) </a:t>
                      </a:r>
                      <a:endParaRPr lang="en-US" sz="2400" b="0" u="non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962399" y="2895600"/>
            <a:ext cx="1981201" cy="9906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/>
                </a:solidFill>
              </a:rPr>
              <a:t>Popes &amp; emperors argue over who’s in charge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29400" y="2895600"/>
            <a:ext cx="1864659" cy="9906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tx2"/>
                </a:solidFill>
              </a:rPr>
              <a:t>EFFECT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6172200" y="3124200"/>
            <a:ext cx="246529" cy="443753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038600" y="4648200"/>
            <a:ext cx="2743200" cy="1828800"/>
          </a:xfrm>
          <a:prstGeom prst="ellipse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Catholic	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91200" y="4648200"/>
            <a:ext cx="2743200" cy="1828800"/>
          </a:xfrm>
          <a:prstGeom prst="ellipse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r"/>
            <a:r>
              <a:rPr lang="en-US" sz="2400" b="1" dirty="0" smtClean="0">
                <a:solidFill>
                  <a:schemeClr val="tx1"/>
                </a:solidFill>
              </a:rPr>
              <a:t>Orthodox	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en-US" dirty="0" smtClean="0"/>
              <a:t>7.2.3 Notes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38404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971800"/>
                <a:gridCol w="4800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Idea/Question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Answer</a:t>
                      </a:r>
                      <a:endParaRPr lang="en-US" sz="2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sz="2400" baseline="0" dirty="0" smtClean="0"/>
                        <a:t>#1) Qur’an </a:t>
                      </a:r>
                      <a:r>
                        <a:rPr lang="en-US" sz="2400" baseline="0" dirty="0" smtClean="0">
                          <a:sym typeface="Wingdings" pitchFamily="2" charset="2"/>
                        </a:rPr>
                        <a:t> detailed definition (pp. 94-95)</a:t>
                      </a:r>
                      <a:r>
                        <a:rPr lang="en-US" sz="2400" baseline="0" dirty="0" smtClean="0"/>
                        <a:t/>
                      </a:r>
                      <a:br>
                        <a:rPr lang="en-US" sz="2400" baseline="0" dirty="0" smtClean="0"/>
                      </a:br>
                      <a:endParaRPr lang="en-US" sz="2400" baseline="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en-US" sz="2400" baseline="0" dirty="0" smtClean="0"/>
                        <a:t>#2) Sunnah </a:t>
                      </a:r>
                      <a:r>
                        <a:rPr lang="en-US" sz="2400" baseline="0" dirty="0" smtClean="0">
                          <a:sym typeface="Wingdings" pitchFamily="2" charset="2"/>
                        </a:rPr>
                        <a:t> significance? (pp. 94-95)</a:t>
                      </a:r>
                      <a:endParaRPr lang="en-US" sz="2400" baseline="0" dirty="0" smtClean="0"/>
                    </a:p>
                    <a:p>
                      <a:pPr>
                        <a:buFontTx/>
                        <a:buNone/>
                      </a:pPr>
                      <a:endParaRPr lang="en-US" sz="2400" dirty="0" smtClean="0"/>
                    </a:p>
                    <a:p>
                      <a:pPr>
                        <a:buFontTx/>
                        <a:buNone/>
                      </a:pPr>
                      <a:endParaRPr lang="en-US" sz="2400" dirty="0" smtClean="0"/>
                    </a:p>
                    <a:p>
                      <a:pPr>
                        <a:buFontTx/>
                        <a:buNone/>
                      </a:pP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#1)  The Qur’an is… </a:t>
                      </a:r>
                    </a:p>
                    <a:p>
                      <a:endParaRPr lang="en-US" sz="2400" b="1" u="sng" dirty="0" smtClean="0"/>
                    </a:p>
                    <a:p>
                      <a:endParaRPr lang="en-US" sz="2400" b="1" u="sng" dirty="0" smtClean="0"/>
                    </a:p>
                    <a:p>
                      <a:r>
                        <a:rPr lang="en-US" sz="2400" b="0" u="none" dirty="0" smtClean="0"/>
                        <a:t>#2)  The</a:t>
                      </a:r>
                      <a:r>
                        <a:rPr lang="en-US" sz="2400" b="0" u="none" baseline="0" dirty="0" smtClean="0"/>
                        <a:t> Sunnah is i</a:t>
                      </a:r>
                      <a:r>
                        <a:rPr lang="en-US" sz="2400" b="0" u="none" dirty="0" smtClean="0"/>
                        <a:t>mportant</a:t>
                      </a:r>
                      <a:r>
                        <a:rPr lang="en-US" sz="2400" b="0" u="none" baseline="0" dirty="0" smtClean="0"/>
                        <a:t> because…</a:t>
                      </a:r>
                      <a:endParaRPr lang="en-US" sz="2400" b="0" u="non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165</TotalTime>
  <Words>462</Words>
  <Application>Microsoft Office PowerPoint</Application>
  <PresentationFormat>On-screen Show (4:3)</PresentationFormat>
  <Paragraphs>146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Metro</vt:lpstr>
      <vt:lpstr>Benchmark 1:  Results &amp; Recap</vt:lpstr>
      <vt:lpstr>Period-by-period</vt:lpstr>
      <vt:lpstr>General standards addressed in the benchmark</vt:lpstr>
      <vt:lpstr>7.1 – Rome</vt:lpstr>
      <vt:lpstr>7.2 – Islam </vt:lpstr>
      <vt:lpstr>7.4 – West Africa</vt:lpstr>
      <vt:lpstr>Task:</vt:lpstr>
      <vt:lpstr>7.1.3 Notes</vt:lpstr>
      <vt:lpstr>7.2.3 Notes</vt:lpstr>
      <vt:lpstr>7.2.4 Notes</vt:lpstr>
      <vt:lpstr>7.2.6 Notes</vt:lpstr>
      <vt:lpstr>7.4.3 Notes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Benchmark 1:  Results &amp; Recap</dc:title>
  <dc:creator>Wesley Banh</dc:creator>
  <cp:lastModifiedBy>Wesley Banh</cp:lastModifiedBy>
  <cp:revision>23</cp:revision>
  <dcterms:created xsi:type="dcterms:W3CDTF">2010-11-04T03:19:21Z</dcterms:created>
  <dcterms:modified xsi:type="dcterms:W3CDTF">2010-11-04T06:30:43Z</dcterms:modified>
</cp:coreProperties>
</file>