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8"/>
  </p:handoutMasterIdLst>
  <p:sldIdLst>
    <p:sldId id="260" r:id="rId2"/>
    <p:sldId id="274" r:id="rId3"/>
    <p:sldId id="261" r:id="rId4"/>
    <p:sldId id="257" r:id="rId5"/>
    <p:sldId id="258" r:id="rId6"/>
    <p:sldId id="259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6" r:id="rId20"/>
    <p:sldId id="277" r:id="rId21"/>
    <p:sldId id="284" r:id="rId22"/>
    <p:sldId id="279" r:id="rId23"/>
    <p:sldId id="280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0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72497-CED3-4AA7-8BB0-0EC823E9A1DD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37729-1522-444F-B36E-BE567A4164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4594-29A1-4A9B-B575-326F45C4E0E9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2DCCF-44AF-4ED8-ADBA-A30C04EE8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4594-29A1-4A9B-B575-326F45C4E0E9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2DCCF-44AF-4ED8-ADBA-A30C04EE8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4594-29A1-4A9B-B575-326F45C4E0E9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2DCCF-44AF-4ED8-ADBA-A30C04EE8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4594-29A1-4A9B-B575-326F45C4E0E9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2DCCF-44AF-4ED8-ADBA-A30C04EE8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4594-29A1-4A9B-B575-326F45C4E0E9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2DCCF-44AF-4ED8-ADBA-A30C04EE8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4594-29A1-4A9B-B575-326F45C4E0E9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2DCCF-44AF-4ED8-ADBA-A30C04EE8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4594-29A1-4A9B-B575-326F45C4E0E9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2DCCF-44AF-4ED8-ADBA-A30C04EE8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4594-29A1-4A9B-B575-326F45C4E0E9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2DCCF-44AF-4ED8-ADBA-A30C04EE8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4594-29A1-4A9B-B575-326F45C4E0E9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2DCCF-44AF-4ED8-ADBA-A30C04EE8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4594-29A1-4A9B-B575-326F45C4E0E9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2DCCF-44AF-4ED8-ADBA-A30C04EE8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4594-29A1-4A9B-B575-326F45C4E0E9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2DCCF-44AF-4ED8-ADBA-A30C04EE84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A4594-29A1-4A9B-B575-326F45C4E0E9}" type="datetimeFigureOut">
              <a:rPr lang="en-US" smtClean="0"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2DCCF-44AF-4ED8-ADBA-A30C04EE845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Muslim Achievements</a:t>
            </a:r>
            <a:br>
              <a:rPr lang="en-US" dirty="0" smtClean="0"/>
            </a:br>
            <a:r>
              <a:rPr lang="en-US" dirty="0" smtClean="0"/>
              <a:t>Stations activity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Calligraphy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“fancy” handwriting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000" b="1" dirty="0" smtClean="0"/>
              <a:t>Geometric</a:t>
            </a:r>
            <a:r>
              <a:rPr lang="en-US" sz="3000" dirty="0" smtClean="0"/>
              <a:t> </a:t>
            </a:r>
            <a:r>
              <a:rPr lang="en-US" sz="3000" b="1" dirty="0" smtClean="0"/>
              <a:t>designs</a:t>
            </a:r>
            <a:r>
              <a:rPr lang="en-US" sz="3000" dirty="0" smtClean="0"/>
              <a:t> – repeating patterns using lines &amp; shapes; found in Islamic art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Many Muslim artists didn’t use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people or animals in their works because they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thought that only Allah should create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humans and animals.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Achievements in </a:t>
            </a:r>
            <a:br>
              <a:rPr lang="en-US" dirty="0" smtClean="0"/>
            </a:br>
            <a:r>
              <a:rPr lang="en-US" dirty="0" smtClean="0"/>
              <a:t>Science &amp; Technology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being shown here?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grayscl/>
            <a:lum contrast="40000"/>
          </a:blip>
          <a:srcRect l="2228" t="5418" r="-278" b="6095"/>
          <a:stretch>
            <a:fillRect/>
          </a:stretch>
        </p:blipFill>
        <p:spPr bwMode="auto">
          <a:xfrm>
            <a:off x="152400" y="1447800"/>
            <a:ext cx="8305800" cy="4624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What is shown in each</a:t>
            </a:r>
            <a:br>
              <a:rPr lang="en-US" dirty="0" smtClean="0"/>
            </a:br>
            <a:r>
              <a:rPr lang="en-US" dirty="0" smtClean="0"/>
              <a:t> of these images?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4038600" cy="4534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381000" y="1447800"/>
            <a:ext cx="4114800" cy="4800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lum bright="-10000" contrast="30000"/>
          </a:blip>
          <a:srcRect/>
          <a:stretch>
            <a:fillRect/>
          </a:stretch>
        </p:blipFill>
        <p:spPr bwMode="auto">
          <a:xfrm>
            <a:off x="4724400" y="829628"/>
            <a:ext cx="4191000" cy="5961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Qanat</a:t>
            </a:r>
            <a:r>
              <a:rPr lang="en-US" b="1" dirty="0" smtClean="0"/>
              <a:t> system </a:t>
            </a:r>
            <a:r>
              <a:rPr lang="en-US" dirty="0" smtClean="0"/>
              <a:t>– underground system for carrying water </a:t>
            </a:r>
          </a:p>
          <a:p>
            <a:pPr lvl="1"/>
            <a:r>
              <a:rPr lang="en-US" dirty="0" smtClean="0"/>
              <a:t>Significant because ______________________</a:t>
            </a:r>
            <a:endParaRPr lang="en-US" dirty="0" smtClean="0"/>
          </a:p>
          <a:p>
            <a:r>
              <a:rPr lang="en-US" dirty="0" smtClean="0"/>
              <a:t>Scientific Method – developed by Muslim scholars to find answers to questions</a:t>
            </a:r>
          </a:p>
          <a:p>
            <a:pPr lvl="1"/>
            <a:r>
              <a:rPr lang="en-US" dirty="0" smtClean="0"/>
              <a:t>Significant because ______________________</a:t>
            </a:r>
          </a:p>
          <a:p>
            <a:r>
              <a:rPr lang="en-US" dirty="0" smtClean="0"/>
              <a:t>Papermaking – borrowed from Chinese &amp; improved upon by Muslims</a:t>
            </a:r>
          </a:p>
          <a:p>
            <a:pPr lvl="1"/>
            <a:r>
              <a:rPr lang="en-US" dirty="0" smtClean="0"/>
              <a:t>Significant because ______________________</a:t>
            </a:r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Achievements in Astronomy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What’s being shown on the left?</a:t>
            </a:r>
            <a:br>
              <a:rPr lang="en-US" dirty="0" smtClean="0"/>
            </a:br>
            <a:r>
              <a:rPr lang="en-US" dirty="0" smtClean="0"/>
              <a:t>Identify the picture on the right.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grayscl/>
            <a:lum bright="-10000" contrast="10000"/>
          </a:blip>
          <a:srcRect/>
          <a:stretch>
            <a:fillRect/>
          </a:stretch>
        </p:blipFill>
        <p:spPr bwMode="auto">
          <a:xfrm>
            <a:off x="457200" y="1600200"/>
            <a:ext cx="3810000" cy="516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grayscl/>
            <a:lum bright="-10000" contrast="50000"/>
          </a:blip>
          <a:srcRect l="23639" r="16641"/>
          <a:stretch>
            <a:fillRect/>
          </a:stretch>
        </p:blipFill>
        <p:spPr bwMode="auto">
          <a:xfrm>
            <a:off x="4572000" y="1752600"/>
            <a:ext cx="36576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What do you think the </a:t>
            </a:r>
            <a:br>
              <a:rPr lang="en-US" dirty="0" smtClean="0"/>
            </a:br>
            <a:r>
              <a:rPr lang="en-US" b="1" dirty="0" smtClean="0"/>
              <a:t>astrolabe</a:t>
            </a:r>
            <a:r>
              <a:rPr lang="en-US" dirty="0" smtClean="0"/>
              <a:t> was used for?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grayscl/>
            <a:lum bright="10000" contrast="40000"/>
          </a:blip>
          <a:srcRect/>
          <a:stretch>
            <a:fillRect/>
          </a:stretch>
        </p:blipFill>
        <p:spPr bwMode="auto">
          <a:xfrm>
            <a:off x="4876800" y="1696885"/>
            <a:ext cx="3276600" cy="4932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grayscl/>
            <a:lum bright="20000" contrast="50000"/>
          </a:blip>
          <a:srcRect l="9677" t="10000" r="6452" b="11429"/>
          <a:stretch>
            <a:fillRect/>
          </a:stretch>
        </p:blipFill>
        <p:spPr bwMode="auto">
          <a:xfrm>
            <a:off x="533400" y="1676399"/>
            <a:ext cx="3505200" cy="4943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grayscl/>
            <a:lum bright="30000" contrast="40000"/>
          </a:blip>
          <a:srcRect/>
          <a:stretch>
            <a:fillRect/>
          </a:stretch>
        </p:blipFill>
        <p:spPr bwMode="auto">
          <a:xfrm>
            <a:off x="6553200" y="533400"/>
            <a:ext cx="21526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4572000" y="1600200"/>
            <a:ext cx="41148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Added to earlier work</a:t>
            </a:r>
            <a:r>
              <a:rPr kumimoji="0" lang="en-US" sz="3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done by others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baseline="0" dirty="0" smtClean="0"/>
              <a:t>Mapped </a:t>
            </a:r>
            <a:r>
              <a:rPr lang="en-US" sz="3200" dirty="0" smtClean="0"/>
              <a:t>the solar system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Invented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astrolabe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Hypothesized that earth was round (before Europeans did)</a:t>
            </a:r>
            <a:endParaRPr kumimoji="0" lang="en-US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 &amp;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4114800" cy="45259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Vocabulary</a:t>
            </a:r>
          </a:p>
          <a:p>
            <a:r>
              <a:rPr lang="en-US" sz="3000" b="1" dirty="0" smtClean="0"/>
              <a:t>Astronomy</a:t>
            </a:r>
            <a:r>
              <a:rPr lang="en-US" sz="3000" dirty="0" smtClean="0"/>
              <a:t> – study of planets &amp; stars</a:t>
            </a:r>
          </a:p>
          <a:p>
            <a:r>
              <a:rPr lang="en-US" sz="3000" b="1" dirty="0" smtClean="0"/>
              <a:t>Astrolabe</a:t>
            </a:r>
            <a:r>
              <a:rPr lang="en-US" sz="3000" dirty="0" smtClean="0"/>
              <a:t> – tool used  to tell time &amp; complete calculations using the position of the stars</a:t>
            </a:r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grayscl/>
            <a:lum bright="30000" contrast="40000"/>
          </a:blip>
          <a:srcRect/>
          <a:stretch>
            <a:fillRect/>
          </a:stretch>
        </p:blipFill>
        <p:spPr bwMode="auto">
          <a:xfrm>
            <a:off x="76200" y="76200"/>
            <a:ext cx="164724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Curved Right Arrow 12"/>
          <p:cNvSpPr/>
          <p:nvPr/>
        </p:nvSpPr>
        <p:spPr>
          <a:xfrm rot="10800000" flipH="1">
            <a:off x="76199" y="1371600"/>
            <a:ext cx="533400" cy="2209800"/>
          </a:xfrm>
          <a:prstGeom prst="curved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Achievements in Literature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Copy this table into your comp books (skip 4-6 lines per topic)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1" y="1371600"/>
          <a:ext cx="8381998" cy="490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7799"/>
                <a:gridCol w="1656645"/>
                <a:gridCol w="2773840"/>
                <a:gridCol w="250371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1" u="sng" dirty="0" smtClean="0"/>
                        <a:t>Topic</a:t>
                      </a:r>
                      <a:endParaRPr lang="en-US" sz="20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u="sng" dirty="0" smtClean="0"/>
                        <a:t>Observations &amp; Work</a:t>
                      </a:r>
                      <a:endParaRPr lang="en-US" sz="20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u="sng" dirty="0" smtClean="0"/>
                        <a:t>Vocabulary</a:t>
                      </a:r>
                      <a:endParaRPr lang="en-US" sz="20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u="sng" dirty="0" smtClean="0"/>
                        <a:t>Notes &amp; Reflections</a:t>
                      </a:r>
                      <a:endParaRPr lang="en-US" sz="2000" b="1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Math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Art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Science</a:t>
                      </a:r>
                      <a:r>
                        <a:rPr lang="en-US" sz="2000" b="1" baseline="0" dirty="0" smtClean="0"/>
                        <a:t> &amp; </a:t>
                      </a:r>
                      <a:r>
                        <a:rPr lang="en-US" sz="2000" b="1" dirty="0" smtClean="0"/>
                        <a:t>Technology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Astronomy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Literature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Medicine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 smtClean="0"/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Compare &amp; contrast the two poems below. Glossary below each poem.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31241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A Book of Verses underneath the Bough,</a:t>
            </a:r>
          </a:p>
          <a:p>
            <a:pPr>
              <a:buNone/>
            </a:pPr>
            <a:r>
              <a:rPr lang="en-US" sz="1800" dirty="0" smtClean="0"/>
              <a:t>A Jug of Wine, a Loaf of Bread – and Thou</a:t>
            </a:r>
          </a:p>
          <a:p>
            <a:pPr>
              <a:buNone/>
            </a:pPr>
            <a:r>
              <a:rPr lang="en-US" sz="1800" dirty="0" smtClean="0"/>
              <a:t>Beside me singing in the wilderness –</a:t>
            </a:r>
          </a:p>
          <a:p>
            <a:pPr>
              <a:buNone/>
            </a:pPr>
            <a:r>
              <a:rPr lang="en-US" sz="1800" dirty="0" smtClean="0"/>
              <a:t>O, Wilderness were Paradise </a:t>
            </a:r>
            <a:r>
              <a:rPr lang="en-US" sz="1800" dirty="0" err="1" smtClean="0"/>
              <a:t>enow</a:t>
            </a:r>
            <a:endParaRPr lang="en-US" sz="1800" dirty="0" smtClean="0"/>
          </a:p>
          <a:p>
            <a:pPr>
              <a:buNone/>
            </a:pPr>
            <a:endParaRPr lang="en-US" sz="1800" dirty="0"/>
          </a:p>
          <a:p>
            <a:pPr>
              <a:buNone/>
            </a:pPr>
            <a:r>
              <a:rPr lang="en-US" sz="1800" b="1" dirty="0" smtClean="0"/>
              <a:t>Book of Verses</a:t>
            </a:r>
            <a:r>
              <a:rPr lang="en-US" sz="1800" dirty="0" smtClean="0"/>
              <a:t>: book of poetry</a:t>
            </a:r>
          </a:p>
          <a:p>
            <a:pPr>
              <a:buNone/>
            </a:pPr>
            <a:r>
              <a:rPr lang="en-US" sz="1800" b="1" dirty="0" smtClean="0"/>
              <a:t>Bough</a:t>
            </a:r>
            <a:r>
              <a:rPr lang="en-US" sz="1800" dirty="0" smtClean="0"/>
              <a:t>: tree branch</a:t>
            </a:r>
          </a:p>
          <a:p>
            <a:pPr>
              <a:buNone/>
            </a:pPr>
            <a:r>
              <a:rPr lang="en-US" sz="1800" b="1" dirty="0" smtClean="0"/>
              <a:t>Thou</a:t>
            </a:r>
            <a:r>
              <a:rPr lang="en-US" sz="1800" dirty="0" smtClean="0"/>
              <a:t>: you</a:t>
            </a:r>
          </a:p>
          <a:p>
            <a:pPr>
              <a:buNone/>
            </a:pPr>
            <a:r>
              <a:rPr lang="en-US" sz="1800" b="1" dirty="0" err="1" smtClean="0"/>
              <a:t>Enow</a:t>
            </a:r>
            <a:r>
              <a:rPr lang="en-US" sz="1800" dirty="0" smtClean="0"/>
              <a:t>: enough</a:t>
            </a:r>
          </a:p>
          <a:p>
            <a:endParaRPr lang="en-US" sz="1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48200" y="1600201"/>
            <a:ext cx="4267200" cy="3124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Moving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Finger writes; and, having writ,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baseline="0" dirty="0" smtClean="0"/>
              <a:t>Moves</a:t>
            </a:r>
            <a:r>
              <a:rPr lang="en-US" dirty="0" smtClean="0"/>
              <a:t> on: nor all thy piety nor wit,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Shall lure it back to cancel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half a Line,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baseline="0" dirty="0" smtClean="0"/>
              <a:t>Nor</a:t>
            </a:r>
            <a:r>
              <a:rPr lang="en-US" dirty="0" smtClean="0"/>
              <a:t> all your Tears wash out a Word of it.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written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Piety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goodness &amp; devotion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cleverness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 intelligence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b="1" baseline="0" dirty="0" smtClean="0"/>
              <a:t>Lure</a:t>
            </a:r>
            <a:r>
              <a:rPr lang="en-US" baseline="0" dirty="0" smtClean="0"/>
              <a:t>: to</a:t>
            </a:r>
            <a:r>
              <a:rPr lang="en-US" dirty="0" smtClean="0"/>
              <a:t> tempt or attract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3400" y="4800600"/>
            <a:ext cx="7848600" cy="190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Discussion (in your group):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does the speaker in the first poem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need to be happy?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lang="en-US" sz="2000" baseline="0" dirty="0" smtClean="0"/>
              <a:t>What is the poet saying about the past in the second poem?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do the poems compare to each other? What is the mood like in each poem?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Discussion Questions (write answers in “Vocab” section in Literature)</a:t>
            </a:r>
            <a:endParaRPr lang="en-US" dirty="0"/>
          </a:p>
        </p:txBody>
      </p:sp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does the speaker in the first poem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need to be happy?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lang="en-US" sz="3600" baseline="0" dirty="0" smtClean="0"/>
              <a:t>What is the poet saying about the past in the second poem?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do the poems compare to each other? What is the mood like in each poem?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Omar Khayyam</a:t>
            </a:r>
            <a:r>
              <a:rPr lang="en-US" dirty="0" smtClean="0"/>
              <a:t> – Persian poet &amp; scholar who wrote about religion, life, &amp; emotion</a:t>
            </a:r>
          </a:p>
          <a:p>
            <a:r>
              <a:rPr lang="en-US" b="1" i="1" dirty="0" smtClean="0"/>
              <a:t>The Thousand and One Nights</a:t>
            </a:r>
            <a:r>
              <a:rPr lang="en-US" dirty="0" smtClean="0"/>
              <a:t> – stories about life under Abbasid rule, adventure, &amp; fantasy</a:t>
            </a:r>
          </a:p>
          <a:p>
            <a:r>
              <a:rPr lang="en-US" dirty="0" smtClean="0"/>
              <a:t>Poetry – topics included life in the desert, love &amp; romance, and tribal loyalty/warfare</a:t>
            </a:r>
          </a:p>
          <a:p>
            <a:r>
              <a:rPr lang="en-US" dirty="0" smtClean="0"/>
              <a:t>Literature – Muslims also wrote fables (stories with lessons) &amp; histories in addition to poems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Achievements in Medicine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Discuss what these images are &amp; write down some of your ideas &amp; guesses.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grayscl/>
            <a:lum bright="-10000" contrast="40000"/>
          </a:blip>
          <a:srcRect b="14286"/>
          <a:stretch>
            <a:fillRect/>
          </a:stretch>
        </p:blipFill>
        <p:spPr bwMode="auto">
          <a:xfrm>
            <a:off x="4648199" y="1676400"/>
            <a:ext cx="418352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grayscl/>
            <a:lum bright="-10000" contrast="40000"/>
          </a:blip>
          <a:srcRect l="2083" t="2427" r="2083" b="37266"/>
          <a:stretch>
            <a:fillRect/>
          </a:stretch>
        </p:blipFill>
        <p:spPr bwMode="auto">
          <a:xfrm>
            <a:off x="457200" y="1447800"/>
            <a:ext cx="3657600" cy="262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grayscl/>
            <a:lum bright="10000" contrast="40000"/>
          </a:blip>
          <a:srcRect l="3596" t="2353" r="4719" b="15289"/>
          <a:stretch>
            <a:fillRect/>
          </a:stretch>
        </p:blipFill>
        <p:spPr bwMode="auto">
          <a:xfrm>
            <a:off x="457200" y="4038600"/>
            <a:ext cx="3886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What the earlier images were</a:t>
            </a:r>
            <a:br>
              <a:rPr lang="en-US" dirty="0" smtClean="0"/>
            </a:br>
            <a:r>
              <a:rPr lang="en-US" dirty="0" smtClean="0"/>
              <a:t>(write in “Vocab” section in Medicine)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Top left</a:t>
            </a:r>
            <a:r>
              <a:rPr lang="en-US" dirty="0" smtClean="0"/>
              <a:t>: Muslim doctors setting (i.e. fixing) a dislocated shoulder</a:t>
            </a:r>
          </a:p>
          <a:p>
            <a:r>
              <a:rPr lang="en-US" b="1" dirty="0" smtClean="0"/>
              <a:t>Bottom left</a:t>
            </a:r>
            <a:r>
              <a:rPr lang="en-US" dirty="0" smtClean="0"/>
              <a:t>: Muslim dentist at work</a:t>
            </a:r>
          </a:p>
          <a:p>
            <a:r>
              <a:rPr lang="en-US" b="1" dirty="0" smtClean="0"/>
              <a:t>Right</a:t>
            </a:r>
            <a:r>
              <a:rPr lang="en-US" dirty="0" smtClean="0"/>
              <a:t>: Image of medical instruments used by Muslim doctors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Muslims improved on earlier discoveries</a:t>
            </a:r>
          </a:p>
          <a:p>
            <a:r>
              <a:rPr lang="en-US" dirty="0" smtClean="0"/>
              <a:t>Abbasids built hospitals throughout empire</a:t>
            </a:r>
          </a:p>
          <a:p>
            <a:pPr lvl="1"/>
            <a:r>
              <a:rPr lang="en-US" dirty="0" smtClean="0"/>
              <a:t>New doctors learned skills by practicing &amp; treating patients at the hospital in Baghdad </a:t>
            </a:r>
          </a:p>
          <a:p>
            <a:pPr lvl="1"/>
            <a:r>
              <a:rPr lang="en-US" dirty="0" smtClean="0"/>
              <a:t>Treated everyone (even the poor)</a:t>
            </a:r>
          </a:p>
          <a:p>
            <a:r>
              <a:rPr lang="en-US" dirty="0" smtClean="0"/>
              <a:t>Medical encyclopedias written by Muslims</a:t>
            </a:r>
          </a:p>
          <a:p>
            <a:pPr lvl="1"/>
            <a:r>
              <a:rPr lang="en-US" dirty="0" smtClean="0"/>
              <a:t>Collected &amp; organized medical knowledge on different topics (</a:t>
            </a:r>
            <a:r>
              <a:rPr lang="en-US" dirty="0" err="1" smtClean="0"/>
              <a:t>bonesetting</a:t>
            </a:r>
            <a:r>
              <a:rPr lang="en-US" dirty="0" smtClean="0"/>
              <a:t>, </a:t>
            </a:r>
            <a:r>
              <a:rPr lang="en-US" dirty="0" err="1" smtClean="0"/>
              <a:t>anasthesia</a:t>
            </a:r>
            <a:r>
              <a:rPr lang="en-US" dirty="0" smtClean="0"/>
              <a:t>, surgery, dentistry, etc.)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Achievements in Mathematics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Arabic vs. Roman numbers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48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1200"/>
                <a:gridCol w="1981200"/>
                <a:gridCol w="304800"/>
                <a:gridCol w="1981200"/>
                <a:gridCol w="1981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Arabic numerals  </a:t>
                      </a:r>
                    </a:p>
                    <a:p>
                      <a:pPr algn="ctr"/>
                      <a:r>
                        <a:rPr lang="en-US" sz="18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(from</a:t>
                      </a:r>
                      <a:r>
                        <a:rPr lang="en-US" sz="1800" b="1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India)</a:t>
                      </a:r>
                      <a:endParaRPr lang="en-US" sz="1800" b="1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Roman numerals</a:t>
                      </a:r>
                      <a:endParaRPr lang="en-US" sz="1800" b="1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b="1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Arabic numerals  </a:t>
                      </a:r>
                    </a:p>
                    <a:p>
                      <a:pPr algn="ctr"/>
                      <a:r>
                        <a:rPr lang="en-US" sz="18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(from</a:t>
                      </a:r>
                      <a:r>
                        <a:rPr lang="en-US" sz="1800" b="1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India)</a:t>
                      </a:r>
                      <a:endParaRPr lang="en-US" sz="1800" b="1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Roman numerals</a:t>
                      </a:r>
                      <a:endParaRPr lang="en-US" sz="1800" b="1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XI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XII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XX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XC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VII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VIII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IX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3"/>
          <p:cNvGraphicFramePr>
            <a:graphicFrameLocks/>
          </p:cNvGraphicFramePr>
          <p:nvPr/>
        </p:nvGraphicFramePr>
        <p:xfrm>
          <a:off x="5486400" y="2438400"/>
          <a:ext cx="2743200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ourier New" pitchFamily="49" charset="0"/>
                          <a:cs typeface="Courier New" pitchFamily="49" charset="0"/>
                        </a:rPr>
                        <a:t>  3</a:t>
                      </a:r>
                    </a:p>
                    <a:p>
                      <a:r>
                        <a:rPr lang="en-US" sz="2800" u="sng" dirty="0" smtClean="0">
                          <a:latin typeface="Courier New" pitchFamily="49" charset="0"/>
                          <a:cs typeface="Courier New" pitchFamily="49" charset="0"/>
                        </a:rPr>
                        <a:t>+ 7</a:t>
                      </a:r>
                    </a:p>
                    <a:p>
                      <a:endParaRPr lang="en-US" sz="2800" u="sng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ourier New" pitchFamily="49" charset="0"/>
                          <a:cs typeface="Courier New" pitchFamily="49" charset="0"/>
                        </a:rPr>
                        <a:t>  8</a:t>
                      </a:r>
                    </a:p>
                    <a:p>
                      <a:r>
                        <a:rPr lang="en-US" sz="2800" u="sng" dirty="0" smtClean="0">
                          <a:latin typeface="Courier New" pitchFamily="49" charset="0"/>
                          <a:cs typeface="Courier New" pitchFamily="49" charset="0"/>
                        </a:rPr>
                        <a:t>x 3</a:t>
                      </a:r>
                      <a:endParaRPr lang="en-US" sz="2800" u="sng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ourier New" pitchFamily="49" charset="0"/>
                          <a:cs typeface="Courier New" pitchFamily="49" charset="0"/>
                        </a:rPr>
                        <a:t>  19</a:t>
                      </a:r>
                    </a:p>
                    <a:p>
                      <a:r>
                        <a:rPr lang="en-US" sz="2800" u="sng" dirty="0" smtClean="0">
                          <a:latin typeface="Courier New" pitchFamily="49" charset="0"/>
                          <a:cs typeface="Courier New" pitchFamily="49" charset="0"/>
                        </a:rPr>
                        <a:t>-  5</a:t>
                      </a:r>
                    </a:p>
                    <a:p>
                      <a:endParaRPr lang="en-US" sz="2800" u="sng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ourier New" pitchFamily="49" charset="0"/>
                          <a:cs typeface="Courier New" pitchFamily="49" charset="0"/>
                        </a:rPr>
                        <a:t>  </a:t>
                      </a:r>
                    </a:p>
                    <a:p>
                      <a:pPr>
                        <a:buAutoNum type="arabicPlain" startAt="3"/>
                      </a:pPr>
                      <a:r>
                        <a:rPr lang="en-US" sz="2800" dirty="0" smtClean="0">
                          <a:latin typeface="Courier New" pitchFamily="49" charset="0"/>
                          <a:cs typeface="Courier New" pitchFamily="49" charset="0"/>
                        </a:rPr>
                        <a:t> 30</a:t>
                      </a:r>
                      <a:endParaRPr lang="en-US" sz="28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/>
          <a:lstStyle/>
          <a:p>
            <a:pPr algn="l"/>
            <a:r>
              <a:rPr lang="en-US" dirty="0" smtClean="0"/>
              <a:t>Now for some math problems:</a:t>
            </a:r>
            <a:br>
              <a:rPr lang="en-US" dirty="0" smtClean="0"/>
            </a:br>
            <a:r>
              <a:rPr lang="en-US" dirty="0" smtClean="0"/>
              <a:t>Solve all 8 problems on your paper.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2438400"/>
          <a:ext cx="4114800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2600"/>
                <a:gridCol w="2362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ourier New" pitchFamily="49" charset="0"/>
                          <a:cs typeface="Courier New" pitchFamily="49" charset="0"/>
                        </a:rPr>
                        <a:t>  II</a:t>
                      </a:r>
                    </a:p>
                    <a:p>
                      <a:r>
                        <a:rPr lang="en-US" sz="2800" u="sng" dirty="0" smtClean="0">
                          <a:latin typeface="Courier New" pitchFamily="49" charset="0"/>
                          <a:cs typeface="Courier New" pitchFamily="49" charset="0"/>
                        </a:rPr>
                        <a:t>+ IV</a:t>
                      </a:r>
                    </a:p>
                    <a:p>
                      <a:endParaRPr lang="en-US" sz="2800" u="sng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ourier New" pitchFamily="49" charset="0"/>
                          <a:cs typeface="Courier New" pitchFamily="49" charset="0"/>
                        </a:rPr>
                        <a:t>  VIII</a:t>
                      </a:r>
                    </a:p>
                    <a:p>
                      <a:r>
                        <a:rPr lang="en-US" sz="2800" u="sng" dirty="0" smtClean="0">
                          <a:latin typeface="Courier New" pitchFamily="49" charset="0"/>
                          <a:cs typeface="Courier New" pitchFamily="49" charset="0"/>
                        </a:rPr>
                        <a:t>x  III</a:t>
                      </a:r>
                      <a:endParaRPr lang="en-US" sz="2800" u="sng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ourier New" pitchFamily="49" charset="0"/>
                          <a:cs typeface="Courier New" pitchFamily="49" charset="0"/>
                        </a:rPr>
                        <a:t>  XC</a:t>
                      </a:r>
                    </a:p>
                    <a:p>
                      <a:r>
                        <a:rPr lang="en-US" sz="2800" u="sng" dirty="0" smtClean="0">
                          <a:latin typeface="Courier New" pitchFamily="49" charset="0"/>
                          <a:cs typeface="Courier New" pitchFamily="49" charset="0"/>
                        </a:rPr>
                        <a:t>- XX</a:t>
                      </a:r>
                    </a:p>
                    <a:p>
                      <a:endParaRPr lang="en-US" sz="2800" u="sng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ourier New" pitchFamily="49" charset="0"/>
                          <a:cs typeface="Courier New" pitchFamily="49" charset="0"/>
                        </a:rPr>
                        <a:t>  </a:t>
                      </a:r>
                    </a:p>
                    <a:p>
                      <a:pPr>
                        <a:buNone/>
                      </a:pPr>
                      <a:r>
                        <a:rPr lang="en-US" sz="2800" dirty="0" smtClean="0">
                          <a:latin typeface="Courier New" pitchFamily="49" charset="0"/>
                          <a:cs typeface="Courier New" pitchFamily="49" charset="0"/>
                        </a:rPr>
                        <a:t>XII XXXVI</a:t>
                      </a:r>
                      <a:endParaRPr lang="en-US" sz="2800" dirty="0">
                        <a:latin typeface="Courier New" pitchFamily="49" charset="0"/>
                        <a:cs typeface="Courier New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 rot="5400000">
            <a:off x="7048500" y="4456906"/>
            <a:ext cx="38100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0800000">
            <a:off x="7239000" y="4266406"/>
            <a:ext cx="83820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2705894" y="4456906"/>
            <a:ext cx="38100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0800000">
            <a:off x="2895600" y="4267200"/>
            <a:ext cx="1371600" cy="15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 &amp; Reflections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600200"/>
            <a:ext cx="4114800" cy="4724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u="sng" dirty="0" smtClean="0"/>
              <a:t>Reflection Questions:</a:t>
            </a:r>
          </a:p>
          <a:p>
            <a:r>
              <a:rPr lang="en-US" sz="3000" dirty="0" smtClean="0"/>
              <a:t>Compare math with Roman numerals &amp; math with Arabic  numbers.</a:t>
            </a:r>
          </a:p>
          <a:p>
            <a:r>
              <a:rPr lang="en-US" sz="3000" dirty="0" smtClean="0"/>
              <a:t>What was the significance of Arabic numerals?</a:t>
            </a:r>
          </a:p>
          <a:p>
            <a:r>
              <a:rPr lang="en-US" sz="3000" dirty="0" smtClean="0"/>
              <a:t>Why do you think having the number “0” matters?</a:t>
            </a:r>
            <a:endParaRPr lang="en-US" sz="3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1600200"/>
            <a:ext cx="411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000" u="sng" dirty="0" smtClean="0"/>
              <a:t>Notes: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Borrowed number system &amp; number “0” from Indians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/>
              <a:t>Added to work done by Greeks, Egyptians, &amp; Indians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800" dirty="0" smtClean="0"/>
              <a:t>Islamic mathematicians also invented algebra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Achievements in Art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/>
              <a:t>Describe the art &amp; calligraphy that you see here. Does the calligraphy look like anything?</a:t>
            </a:r>
            <a:endParaRPr lang="en-US" sz="36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324225"/>
            <a:ext cx="333375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4250" y="4004147"/>
            <a:ext cx="2647950" cy="2625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78517" y="4724400"/>
            <a:ext cx="200828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1452359"/>
            <a:ext cx="3505200" cy="2891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5883" y="1447800"/>
            <a:ext cx="389751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 Questions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58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What do you notice about Muslim art &amp; calligraphy?</a:t>
            </a:r>
          </a:p>
          <a:p>
            <a:r>
              <a:rPr lang="en-US" sz="3000" dirty="0" smtClean="0"/>
              <a:t>How is Muslim art different or similar to other art that you’ve seen?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810</Words>
  <Application>Microsoft Office PowerPoint</Application>
  <PresentationFormat>On-screen Show (4:3)</PresentationFormat>
  <Paragraphs>158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Muslim Achievements Stations activity</vt:lpstr>
      <vt:lpstr>Copy this table into your comp books (skip 4-6 lines per topic)</vt:lpstr>
      <vt:lpstr>Achievements in Mathematics</vt:lpstr>
      <vt:lpstr>Arabic vs. Roman numbers</vt:lpstr>
      <vt:lpstr>Now for some math problems: Solve all 8 problems on your paper.</vt:lpstr>
      <vt:lpstr>Notes &amp; Reflections</vt:lpstr>
      <vt:lpstr>Achievements in Art</vt:lpstr>
      <vt:lpstr>Describe the art &amp; calligraphy that you see here. Does the calligraphy look like anything?</vt:lpstr>
      <vt:lpstr>Reflection Questions</vt:lpstr>
      <vt:lpstr>Notes</vt:lpstr>
      <vt:lpstr>Achievements in  Science &amp; Technology</vt:lpstr>
      <vt:lpstr>What’s being shown here?</vt:lpstr>
      <vt:lpstr>What is shown in each  of these images?</vt:lpstr>
      <vt:lpstr>Achievements</vt:lpstr>
      <vt:lpstr>Achievements in Astronomy</vt:lpstr>
      <vt:lpstr>What’s being shown on the left? Identify the picture on the right.</vt:lpstr>
      <vt:lpstr>What do you think the  astrolabe was used for?</vt:lpstr>
      <vt:lpstr>Vocab &amp; Notes</vt:lpstr>
      <vt:lpstr>Achievements in Literature</vt:lpstr>
      <vt:lpstr>Compare &amp; contrast the two poems below. Glossary below each poem.</vt:lpstr>
      <vt:lpstr>Discussion Questions (write answers in “Vocab” section in Literature)</vt:lpstr>
      <vt:lpstr>Notes</vt:lpstr>
      <vt:lpstr>Achievements in Medicine</vt:lpstr>
      <vt:lpstr>Discuss what these images are &amp; write down some of your ideas &amp; guesses.</vt:lpstr>
      <vt:lpstr>What the earlier images were (write in “Vocab” section in Medicine)</vt:lpstr>
      <vt:lpstr>Notes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Wesley Banh</dc:creator>
  <cp:lastModifiedBy>Wesley Banh</cp:lastModifiedBy>
  <cp:revision>46</cp:revision>
  <dcterms:created xsi:type="dcterms:W3CDTF">2010-10-04T00:44:41Z</dcterms:created>
  <dcterms:modified xsi:type="dcterms:W3CDTF">2010-10-04T04:52:26Z</dcterms:modified>
</cp:coreProperties>
</file>