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66" r:id="rId5"/>
    <p:sldId id="259" r:id="rId6"/>
    <p:sldId id="265" r:id="rId7"/>
    <p:sldId id="261" r:id="rId8"/>
    <p:sldId id="260" r:id="rId9"/>
    <p:sldId id="267" r:id="rId10"/>
    <p:sldId id="268" r:id="rId11"/>
    <p:sldId id="269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7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642747-F370-487C-94E5-C1E845C8ECD2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123B15-7634-4BE9-BFCD-20BAF389162B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642747-F370-487C-94E5-C1E845C8ECD2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123B15-7634-4BE9-BFCD-20BAF38916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642747-F370-487C-94E5-C1E845C8ECD2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123B15-7634-4BE9-BFCD-20BAF38916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642747-F370-487C-94E5-C1E845C8ECD2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123B15-7634-4BE9-BFCD-20BAF38916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642747-F370-487C-94E5-C1E845C8ECD2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123B15-7634-4BE9-BFCD-20BAF389162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642747-F370-487C-94E5-C1E845C8ECD2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123B15-7634-4BE9-BFCD-20BAF38916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642747-F370-487C-94E5-C1E845C8ECD2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123B15-7634-4BE9-BFCD-20BAF389162B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642747-F370-487C-94E5-C1E845C8ECD2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123B15-7634-4BE9-BFCD-20BAF38916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642747-F370-487C-94E5-C1E845C8ECD2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123B15-7634-4BE9-BFCD-20BAF38916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642747-F370-487C-94E5-C1E845C8ECD2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123B15-7634-4BE9-BFCD-20BAF38916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3642747-F370-487C-94E5-C1E845C8ECD2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1F123B15-7634-4BE9-BFCD-20BAF38916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3642747-F370-487C-94E5-C1E845C8ECD2}" type="datetimeFigureOut">
              <a:rPr lang="en-US" smtClean="0"/>
              <a:t>9/12/2010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F123B15-7634-4BE9-BFCD-20BAF389162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The Byzantine Empire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After the Fall of Rome: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Byzantine Empire Weakens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Invasions (Arabs, Turks, Russians, Crusaders, etc.)</a:t>
            </a:r>
          </a:p>
          <a:p>
            <a:r>
              <a:rPr lang="en-US" dirty="0" smtClean="0"/>
              <a:t>Ignored own military &amp; relied on mercenaries</a:t>
            </a:r>
          </a:p>
          <a:p>
            <a:r>
              <a:rPr lang="en-US" dirty="0" smtClean="0"/>
              <a:t>Crusades (Sack of Constantinople in 4</a:t>
            </a:r>
            <a:r>
              <a:rPr lang="en-US" baseline="30000" dirty="0" smtClean="0"/>
              <a:t>th</a:t>
            </a:r>
            <a:r>
              <a:rPr lang="en-US" dirty="0" smtClean="0"/>
              <a:t> Crusade)</a:t>
            </a:r>
          </a:p>
          <a:p>
            <a:r>
              <a:rPr lang="en-US" dirty="0" smtClean="0"/>
              <a:t>Civil wars</a:t>
            </a:r>
          </a:p>
          <a:p>
            <a:r>
              <a:rPr lang="en-US" dirty="0" smtClean="0"/>
              <a:t>Weak emperors</a:t>
            </a:r>
          </a:p>
        </p:txBody>
      </p:sp>
      <p:pic>
        <p:nvPicPr>
          <p:cNvPr id="4098" name="Picture 2" descr="Byzantine Teritories during centuri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1577224"/>
            <a:ext cx="8969756" cy="3909176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0"/>
            <a:ext cx="8763000" cy="685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6825" y="457200"/>
            <a:ext cx="8352375" cy="59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8001000" cy="914400"/>
          </a:xfrm>
        </p:spPr>
        <p:txBody>
          <a:bodyPr/>
          <a:lstStyle/>
          <a:p>
            <a:r>
              <a:rPr lang="en-US" dirty="0" smtClean="0"/>
              <a:t>Downfall &amp; Legacy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4769640"/>
          </a:xfrm>
        </p:spPr>
        <p:txBody>
          <a:bodyPr>
            <a:normAutofit/>
          </a:bodyPr>
          <a:lstStyle/>
          <a:p>
            <a:r>
              <a:rPr lang="en-US" dirty="0" smtClean="0"/>
              <a:t>Fall of Constantinople (1453)</a:t>
            </a:r>
          </a:p>
          <a:p>
            <a:pPr lvl="1"/>
            <a:r>
              <a:rPr lang="en-US" dirty="0" err="1" smtClean="0"/>
              <a:t>Mehmed</a:t>
            </a:r>
            <a:r>
              <a:rPr lang="en-US" dirty="0" smtClean="0"/>
              <a:t> II &amp; Ottoman Turks laid siege to city</a:t>
            </a:r>
          </a:p>
          <a:p>
            <a:pPr lvl="1"/>
            <a:r>
              <a:rPr lang="en-US" dirty="0" smtClean="0"/>
              <a:t>Broke through walls using cannons</a:t>
            </a:r>
          </a:p>
          <a:p>
            <a:pPr lvl="1"/>
            <a:r>
              <a:rPr lang="en-US" dirty="0" smtClean="0"/>
              <a:t>Constantine XI (last Byzantine Emperor) died defending city</a:t>
            </a:r>
          </a:p>
          <a:p>
            <a:r>
              <a:rPr lang="en-US" dirty="0" smtClean="0"/>
              <a:t>Legacy of Byzantine Empire</a:t>
            </a:r>
          </a:p>
          <a:p>
            <a:pPr lvl="1"/>
            <a:r>
              <a:rPr lang="en-US" dirty="0" smtClean="0"/>
              <a:t>Protected Western Europe from eastern invaders [for a time]</a:t>
            </a:r>
          </a:p>
          <a:p>
            <a:pPr lvl="1"/>
            <a:r>
              <a:rPr lang="en-US" dirty="0" smtClean="0"/>
              <a:t>Influences on art, architecture, &amp; religion still seen today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Recap: Fall of Rome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3886200" cy="4572000"/>
          </a:xfrm>
        </p:spPr>
        <p:txBody>
          <a:bodyPr/>
          <a:lstStyle/>
          <a:p>
            <a:r>
              <a:rPr lang="en-US" dirty="0" smtClean="0"/>
              <a:t>Western Roman Empire weakened by…</a:t>
            </a:r>
          </a:p>
          <a:p>
            <a:r>
              <a:rPr lang="en-US" b="1" u="sng" dirty="0" smtClean="0"/>
              <a:t>Odoacer</a:t>
            </a:r>
            <a:r>
              <a:rPr lang="en-US" dirty="0" smtClean="0"/>
              <a:t> (barbarian general) invades Rome &amp; makes self king in 476 C.E.</a:t>
            </a:r>
          </a:p>
          <a:p>
            <a:endParaRPr lang="en-US" dirty="0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1752600"/>
            <a:ext cx="3962400" cy="4299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Video: Inside Byzantium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7724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What religions or cultures did the Byzantine Empire borrow from?</a:t>
            </a:r>
          </a:p>
          <a:p>
            <a:r>
              <a:rPr lang="en-US" dirty="0" smtClean="0"/>
              <a:t>What was the capital of the Byzantine Empire?</a:t>
            </a:r>
          </a:p>
          <a:p>
            <a:r>
              <a:rPr lang="en-US" dirty="0" smtClean="0"/>
              <a:t>What was the </a:t>
            </a:r>
            <a:r>
              <a:rPr lang="en-US" dirty="0" err="1" smtClean="0"/>
              <a:t>Hagia</a:t>
            </a:r>
            <a:r>
              <a:rPr lang="en-US" dirty="0" smtClean="0"/>
              <a:t> Sophia?</a:t>
            </a:r>
          </a:p>
          <a:p>
            <a:r>
              <a:rPr lang="en-US" dirty="0" smtClean="0"/>
              <a:t>What country was later influenced by the Byzantine Empire?</a:t>
            </a:r>
          </a:p>
          <a:p>
            <a:r>
              <a:rPr lang="en-US" dirty="0" smtClean="0"/>
              <a:t>What were the Crusades?</a:t>
            </a:r>
          </a:p>
          <a:p>
            <a:r>
              <a:rPr lang="en-US" dirty="0" smtClean="0"/>
              <a:t>Who defeated the Byzantine Empire and when?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8001000" cy="4572000"/>
          </a:xfrm>
        </p:spPr>
        <p:txBody>
          <a:bodyPr/>
          <a:lstStyle/>
          <a:p>
            <a:r>
              <a:rPr lang="en-US" dirty="0" smtClean="0"/>
              <a:t>Eastern Roman Empire </a:t>
            </a:r>
            <a:r>
              <a:rPr lang="en-US" dirty="0" smtClean="0">
                <a:sym typeface="Wingdings" pitchFamily="2" charset="2"/>
              </a:rPr>
              <a:t> Byzantine Empire</a:t>
            </a:r>
          </a:p>
          <a:p>
            <a:r>
              <a:rPr lang="en-US" dirty="0" smtClean="0"/>
              <a:t>“</a:t>
            </a:r>
            <a:r>
              <a:rPr lang="en-US" b="1" dirty="0" smtClean="0"/>
              <a:t>Byzantine</a:t>
            </a:r>
            <a:r>
              <a:rPr lang="en-US" dirty="0" smtClean="0"/>
              <a:t>” – from city of Byzantium</a:t>
            </a:r>
          </a:p>
          <a:p>
            <a:pPr lvl="1"/>
            <a:r>
              <a:rPr lang="en-US" dirty="0" smtClean="0"/>
              <a:t>Renamed Constantinople by Constantine (300’s)</a:t>
            </a:r>
          </a:p>
          <a:p>
            <a:pPr lvl="1"/>
            <a:r>
              <a:rPr lang="en-US" dirty="0" smtClean="0"/>
              <a:t>Later renamed Istanbul by Turks (after 1453)</a:t>
            </a:r>
          </a:p>
          <a:p>
            <a:r>
              <a:rPr lang="en-US" dirty="0" smtClean="0"/>
              <a:t>O</a:t>
            </a:r>
            <a:r>
              <a:rPr lang="en-US" dirty="0" smtClean="0">
                <a:sym typeface="Wingdings" pitchFamily="2" charset="2"/>
              </a:rPr>
              <a:t>fficial language: Greek</a:t>
            </a:r>
          </a:p>
          <a:p>
            <a:r>
              <a:rPr lang="en-US" dirty="0" smtClean="0">
                <a:sym typeface="Wingdings" pitchFamily="2" charset="2"/>
              </a:rPr>
              <a:t>Religion: Orthodox Christianity</a:t>
            </a:r>
          </a:p>
          <a:p>
            <a:r>
              <a:rPr lang="en-US" dirty="0" smtClean="0">
                <a:sym typeface="Wingdings" pitchFamily="2" charset="2"/>
              </a:rPr>
              <a:t>Culture: blend of Greek, Roman, Persian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Constantine (ruled ~306-337)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Reunited Roman Empire after defeating Western Roman Emperor</a:t>
            </a:r>
          </a:p>
          <a:p>
            <a:r>
              <a:rPr lang="en-US" dirty="0" smtClean="0"/>
              <a:t>Converted to Christianity &amp; stopped persecuting Christians</a:t>
            </a:r>
          </a:p>
          <a:p>
            <a:r>
              <a:rPr lang="en-US" dirty="0" smtClean="0"/>
              <a:t>Moved capital to Constantinople</a:t>
            </a:r>
          </a:p>
          <a:p>
            <a:r>
              <a:rPr lang="en-US" dirty="0" smtClean="0"/>
              <a:t>Passed reforms in Roman Empire</a:t>
            </a:r>
          </a:p>
          <a:p>
            <a:pPr lvl="1"/>
            <a:r>
              <a:rPr lang="en-US" dirty="0" smtClean="0"/>
              <a:t>New, more stable money (the solidus)</a:t>
            </a:r>
          </a:p>
          <a:p>
            <a:pPr lvl="1"/>
            <a:r>
              <a:rPr lang="en-US" dirty="0" smtClean="0"/>
              <a:t>Reorganized government &amp; military</a:t>
            </a:r>
          </a:p>
          <a:p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9149" y="1143000"/>
            <a:ext cx="8221413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Constantinople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5105400"/>
          </a:xfrm>
        </p:spPr>
        <p:txBody>
          <a:bodyPr/>
          <a:lstStyle/>
          <a:p>
            <a:r>
              <a:rPr lang="en-US" dirty="0" smtClean="0"/>
              <a:t>New capital of Empire founded by Constantine because it was…</a:t>
            </a:r>
          </a:p>
          <a:p>
            <a:pPr lvl="1"/>
            <a:r>
              <a:rPr lang="en-US" dirty="0" smtClean="0"/>
              <a:t>Easier to defend</a:t>
            </a:r>
          </a:p>
          <a:p>
            <a:pPr lvl="1"/>
            <a:r>
              <a:rPr lang="en-US" dirty="0" smtClean="0"/>
              <a:t>Located along many trade routes</a:t>
            </a:r>
          </a:p>
          <a:p>
            <a:r>
              <a:rPr lang="en-US" b="1" dirty="0" smtClean="0"/>
              <a:t>Video</a:t>
            </a:r>
            <a:r>
              <a:rPr lang="en-US" dirty="0" smtClean="0"/>
              <a:t>: Engineering an Empire – Byzantines (12:50-20:10)</a:t>
            </a:r>
          </a:p>
          <a:p>
            <a:r>
              <a:rPr lang="en-US" dirty="0" smtClean="0"/>
              <a:t>Formerly known as </a:t>
            </a:r>
            <a:r>
              <a:rPr lang="en-US" b="1" dirty="0" smtClean="0"/>
              <a:t>Byzantium</a:t>
            </a:r>
            <a:r>
              <a:rPr lang="en-US" dirty="0" smtClean="0"/>
              <a:t> </a:t>
            </a:r>
          </a:p>
          <a:p>
            <a:r>
              <a:rPr lang="en-US" dirty="0" smtClean="0"/>
              <a:t>Currently known as </a:t>
            </a:r>
            <a:r>
              <a:rPr lang="en-US" b="1" dirty="0" smtClean="0"/>
              <a:t>Istanbul</a:t>
            </a:r>
            <a:endParaRPr lang="en-US" dirty="0"/>
          </a:p>
        </p:txBody>
      </p:sp>
      <p:pic>
        <p:nvPicPr>
          <p:cNvPr id="7" name="Content Placeholder 3" descr="MapEWRomanEmpi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915" y="1447800"/>
            <a:ext cx="8222285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Theodosius (378-395)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Last emperor to “officially” rule over both halves of Roman Empire</a:t>
            </a:r>
          </a:p>
          <a:p>
            <a:r>
              <a:rPr lang="en-US" dirty="0" smtClean="0"/>
              <a:t>Made Christianity official religion of Roman Empire</a:t>
            </a:r>
          </a:p>
          <a:p>
            <a:pPr lvl="1"/>
            <a:r>
              <a:rPr lang="en-US" dirty="0" smtClean="0"/>
              <a:t>Passed laws against </a:t>
            </a:r>
            <a:r>
              <a:rPr lang="en-US" b="1" u="sng" dirty="0" smtClean="0"/>
              <a:t>pagan</a:t>
            </a:r>
            <a:r>
              <a:rPr lang="en-US" dirty="0" smtClean="0"/>
              <a:t> (i.e. </a:t>
            </a:r>
            <a:r>
              <a:rPr lang="en-US" b="1" dirty="0" smtClean="0"/>
              <a:t>non-Christian</a:t>
            </a:r>
            <a:r>
              <a:rPr lang="en-US" dirty="0" smtClean="0"/>
              <a:t>) religions</a:t>
            </a:r>
          </a:p>
          <a:p>
            <a:r>
              <a:rPr lang="en-US" dirty="0" smtClean="0"/>
              <a:t>Made a saint Orthodox Christianity</a:t>
            </a:r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381000"/>
            <a:ext cx="899351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Justinian (527-565)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Married Theodora (burlesque dancer)</a:t>
            </a:r>
          </a:p>
          <a:p>
            <a:r>
              <a:rPr lang="en-US" dirty="0" smtClean="0"/>
              <a:t>Persecuted non-Christians &amp; passed “morality laws”</a:t>
            </a:r>
          </a:p>
          <a:p>
            <a:r>
              <a:rPr lang="en-US" dirty="0" smtClean="0"/>
              <a:t>Tried to reconquer western part of Roman Empire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pPr lvl="1"/>
            <a:r>
              <a:rPr lang="en-US" dirty="0" smtClean="0"/>
              <a:t>Raised taxes &amp; “squeezed” people for money</a:t>
            </a:r>
          </a:p>
          <a:p>
            <a:pPr lvl="1"/>
            <a:r>
              <a:rPr lang="en-US" dirty="0" smtClean="0"/>
              <a:t>People rioted in Hippodrome, Theodora persuaded Justinian not to flee, &amp; put down rebels</a:t>
            </a:r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71638"/>
            <a:ext cx="8243454" cy="396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Justinian (527-565)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Military conquests successful, but also bankrupted empire</a:t>
            </a:r>
          </a:p>
          <a:p>
            <a:r>
              <a:rPr lang="en-US" b="1" dirty="0" err="1" smtClean="0"/>
              <a:t>Hagia</a:t>
            </a:r>
            <a:r>
              <a:rPr lang="en-US" b="1" dirty="0" smtClean="0"/>
              <a:t> Sophia</a:t>
            </a:r>
            <a:r>
              <a:rPr lang="en-US" dirty="0" smtClean="0"/>
              <a:t> – “Church of Holy Wisdom”</a:t>
            </a:r>
            <a:endParaRPr lang="en-US" b="1" dirty="0" smtClean="0"/>
          </a:p>
          <a:p>
            <a:r>
              <a:rPr lang="en-US" b="1" dirty="0" smtClean="0"/>
              <a:t>Corpus </a:t>
            </a:r>
            <a:r>
              <a:rPr lang="en-US" b="1" dirty="0" err="1" smtClean="0"/>
              <a:t>Juris</a:t>
            </a:r>
            <a:r>
              <a:rPr lang="en-US" b="1" dirty="0" smtClean="0"/>
              <a:t> </a:t>
            </a:r>
            <a:r>
              <a:rPr lang="en-US" b="1" dirty="0" err="1" smtClean="0"/>
              <a:t>Civilis</a:t>
            </a:r>
            <a:r>
              <a:rPr lang="en-US" b="1" dirty="0" smtClean="0"/>
              <a:t> (Code of Justinian)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Collection of laws written during Roman Empire</a:t>
            </a:r>
          </a:p>
          <a:p>
            <a:pPr lvl="1"/>
            <a:r>
              <a:rPr lang="en-US" dirty="0" smtClean="0"/>
              <a:t>Basis of modern civil law (written &amp; collected laws)</a:t>
            </a:r>
          </a:p>
          <a:p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199" y="1295400"/>
            <a:ext cx="5269149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1295400"/>
            <a:ext cx="3505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4191000"/>
            <a:ext cx="5358492" cy="255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1562100"/>
            <a:ext cx="7620000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152</TotalTime>
  <Words>448</Words>
  <Application>Microsoft Office PowerPoint</Application>
  <PresentationFormat>On-screen Show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Metro</vt:lpstr>
      <vt:lpstr>The Byzantine Empire</vt:lpstr>
      <vt:lpstr>Recap: Fall of Rome </vt:lpstr>
      <vt:lpstr>Video: Inside Byzantium</vt:lpstr>
      <vt:lpstr>Introduction</vt:lpstr>
      <vt:lpstr>Constantine (ruled ~306-337)</vt:lpstr>
      <vt:lpstr>Constantinople</vt:lpstr>
      <vt:lpstr>Theodosius (378-395)</vt:lpstr>
      <vt:lpstr>Justinian (527-565)</vt:lpstr>
      <vt:lpstr>Justinian (527-565)</vt:lpstr>
      <vt:lpstr>Byzantine Empire Weakens</vt:lpstr>
      <vt:lpstr>Slide 11</vt:lpstr>
      <vt:lpstr>Downfall &amp; Legacy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Byzantine Empire</dc:title>
  <dc:creator>Wesley Banh</dc:creator>
  <cp:lastModifiedBy>Wesley Banh</cp:lastModifiedBy>
  <cp:revision>22</cp:revision>
  <dcterms:created xsi:type="dcterms:W3CDTF">2010-09-13T02:47:03Z</dcterms:created>
  <dcterms:modified xsi:type="dcterms:W3CDTF">2010-09-13T05:19:48Z</dcterms:modified>
</cp:coreProperties>
</file>