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2" r:id="rId4"/>
    <p:sldId id="263" r:id="rId5"/>
    <p:sldId id="260" r:id="rId6"/>
    <p:sldId id="257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F3DFB-1285-48E4-9F63-FED2E3389A92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0A515-BF0B-4BBE-A2A5-D605B89FABF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F3DFB-1285-48E4-9F63-FED2E3389A92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A515-BF0B-4BBE-A2A5-D605B89FA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F3DFB-1285-48E4-9F63-FED2E3389A92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A515-BF0B-4BBE-A2A5-D605B89FA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3F3DFB-1285-48E4-9F63-FED2E3389A92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830A515-BF0B-4BBE-A2A5-D605B89FABF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F3DFB-1285-48E4-9F63-FED2E3389A92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A515-BF0B-4BBE-A2A5-D605B89FABF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F3DFB-1285-48E4-9F63-FED2E3389A92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A515-BF0B-4BBE-A2A5-D605B89FABF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A515-BF0B-4BBE-A2A5-D605B89FABF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F3DFB-1285-48E4-9F63-FED2E3389A92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F3DFB-1285-48E4-9F63-FED2E3389A92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A515-BF0B-4BBE-A2A5-D605B89FABF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F3DFB-1285-48E4-9F63-FED2E3389A92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A515-BF0B-4BBE-A2A5-D605B89FAB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3F3DFB-1285-48E4-9F63-FED2E3389A92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30A515-BF0B-4BBE-A2A5-D605B89FABF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F3DFB-1285-48E4-9F63-FED2E3389A92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30A515-BF0B-4BBE-A2A5-D605B89FABF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23F3DFB-1285-48E4-9F63-FED2E3389A92}" type="datetimeFigureOut">
              <a:rPr lang="en-US" smtClean="0"/>
              <a:t>9/29/2010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830A515-BF0B-4BBE-A2A5-D605B89FABF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Standards 7.2.4 &amp; 7.2.5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Muslim Expansion: </a:t>
            </a:r>
            <a:br>
              <a:rPr lang="en-US" dirty="0" smtClean="0"/>
            </a:br>
            <a:r>
              <a:rPr lang="en-US" dirty="0" smtClean="0"/>
              <a:t>Conquest &amp; Trade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Conquered N. Africa, </a:t>
            </a:r>
            <a:r>
              <a:rPr lang="en-US" u="sng" dirty="0" smtClean="0"/>
              <a:t>Iberian Peninsula</a:t>
            </a:r>
            <a:r>
              <a:rPr lang="en-US" dirty="0" smtClean="0"/>
              <a:t> &amp; Central Asia</a:t>
            </a:r>
          </a:p>
          <a:p>
            <a:r>
              <a:rPr lang="en-US" dirty="0" smtClean="0"/>
              <a:t>Empire based on strong government, common language (Arabic), &amp; using same kind of money across entire empire</a:t>
            </a:r>
          </a:p>
          <a:p>
            <a:r>
              <a:rPr lang="en-US" dirty="0" smtClean="0"/>
              <a:t>Fell b/c of religious &amp; political differences</a:t>
            </a:r>
          </a:p>
          <a:p>
            <a:pPr lvl="1"/>
            <a:r>
              <a:rPr lang="en-US" dirty="0" smtClean="0"/>
              <a:t>750 C.E.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u="sng" dirty="0" err="1" smtClean="0"/>
              <a:t>Abassids</a:t>
            </a:r>
            <a:r>
              <a:rPr lang="en-US" dirty="0" smtClean="0"/>
              <a:t> defeated Umayyads</a:t>
            </a:r>
          </a:p>
          <a:p>
            <a:r>
              <a:rPr lang="en-US" b="1" u="sng" dirty="0" smtClean="0"/>
              <a:t>Vocabulary:</a:t>
            </a:r>
          </a:p>
          <a:p>
            <a:pPr lvl="1"/>
            <a:r>
              <a:rPr lang="en-US" b="1" u="sng" dirty="0" smtClean="0"/>
              <a:t>Iberian Peninsula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Spain</a:t>
            </a:r>
          </a:p>
          <a:p>
            <a:pPr lvl="1"/>
            <a:r>
              <a:rPr lang="en-US" b="1" u="sng" dirty="0" smtClean="0">
                <a:sym typeface="Wingdings" pitchFamily="2" charset="2"/>
              </a:rPr>
              <a:t>Bureaucracy</a:t>
            </a:r>
            <a:r>
              <a:rPr lang="en-US" dirty="0" smtClean="0">
                <a:sym typeface="Wingdings" pitchFamily="2" charset="2"/>
              </a:rPr>
              <a:t>  system of agencies/people who do work of government</a:t>
            </a:r>
          </a:p>
          <a:p>
            <a:pPr lvl="1"/>
            <a:r>
              <a:rPr lang="en-US" b="1" u="sng" dirty="0" smtClean="0">
                <a:sym typeface="Wingdings" pitchFamily="2" charset="2"/>
              </a:rPr>
              <a:t>Emir</a:t>
            </a:r>
            <a:r>
              <a:rPr lang="en-US" dirty="0" smtClean="0">
                <a:sym typeface="Wingdings" pitchFamily="2" charset="2"/>
              </a:rPr>
              <a:t>  Muslim governors of Umayyad provinces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Recap: The Umayyads (pp. 113-116)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26" y="1415896"/>
            <a:ext cx="9083074" cy="475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Powerful empire with capital in Baghdad </a:t>
            </a:r>
          </a:p>
          <a:p>
            <a:r>
              <a:rPr lang="en-US" dirty="0" smtClean="0"/>
              <a:t>Culture was very advanced (art, lit., math, medicine)</a:t>
            </a:r>
          </a:p>
          <a:p>
            <a:r>
              <a:rPr lang="en-US" dirty="0" smtClean="0"/>
              <a:t>Weak leaders led to dynasty’s fall to Fatimids &amp; Turks</a:t>
            </a:r>
          </a:p>
          <a:p>
            <a:r>
              <a:rPr lang="en-US" b="1" u="sng" dirty="0" smtClean="0"/>
              <a:t>Vocabulary:</a:t>
            </a:r>
          </a:p>
          <a:p>
            <a:pPr lvl="1"/>
            <a:r>
              <a:rPr lang="en-US" b="1" u="sng" dirty="0" smtClean="0"/>
              <a:t>Baghdad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capital of Abbasid Dynasty</a:t>
            </a:r>
          </a:p>
          <a:p>
            <a:pPr lvl="1"/>
            <a:r>
              <a:rPr lang="en-US" b="1" u="sng" dirty="0" smtClean="0">
                <a:sym typeface="Wingdings" pitchFamily="2" charset="2"/>
              </a:rPr>
              <a:t>Standing army</a:t>
            </a:r>
            <a:r>
              <a:rPr lang="en-US" dirty="0" smtClean="0">
                <a:sym typeface="Wingdings" pitchFamily="2" charset="2"/>
              </a:rPr>
              <a:t>  army kept during times of peace AND war</a:t>
            </a:r>
          </a:p>
          <a:p>
            <a:pPr lvl="1"/>
            <a:r>
              <a:rPr lang="en-US" b="1" u="sng" dirty="0" smtClean="0">
                <a:sym typeface="Wingdings" pitchFamily="2" charset="2"/>
              </a:rPr>
              <a:t>Golden Age</a:t>
            </a:r>
            <a:r>
              <a:rPr lang="en-US" dirty="0" smtClean="0">
                <a:sym typeface="Wingdings" pitchFamily="2" charset="2"/>
              </a:rPr>
              <a:t>  period when society/culture is at its best</a:t>
            </a:r>
          </a:p>
          <a:p>
            <a:pPr lvl="1"/>
            <a:r>
              <a:rPr lang="en-US" b="1" u="sng" dirty="0" smtClean="0">
                <a:sym typeface="Wingdings" pitchFamily="2" charset="2"/>
              </a:rPr>
              <a:t>Calligraphy</a:t>
            </a:r>
            <a:r>
              <a:rPr lang="en-US" dirty="0" smtClean="0">
                <a:sym typeface="Wingdings" pitchFamily="2" charset="2"/>
              </a:rPr>
              <a:t>  fancy handwriting</a:t>
            </a:r>
          </a:p>
          <a:p>
            <a:pPr lvl="1"/>
            <a:r>
              <a:rPr lang="en-US" b="1" u="sng" dirty="0" smtClean="0">
                <a:sym typeface="Wingdings" pitchFamily="2" charset="2"/>
              </a:rPr>
              <a:t>Omar Khayyam</a:t>
            </a:r>
            <a:r>
              <a:rPr lang="en-US" dirty="0" smtClean="0">
                <a:sym typeface="Wingdings" pitchFamily="2" charset="2"/>
              </a:rPr>
              <a:t>  famous Persian poet</a:t>
            </a:r>
          </a:p>
          <a:p>
            <a:pPr lvl="1"/>
            <a:r>
              <a:rPr lang="en-US" b="1" u="sng" dirty="0" smtClean="0">
                <a:sym typeface="Wingdings" pitchFamily="2" charset="2"/>
              </a:rPr>
              <a:t>Factions</a:t>
            </a:r>
            <a:r>
              <a:rPr lang="en-US" dirty="0" smtClean="0">
                <a:sym typeface="Wingdings" pitchFamily="2" charset="2"/>
              </a:rPr>
              <a:t>  opposing (or enemy) groups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Recap: The Abbasids (pp. 119-125)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215"/>
            <a:ext cx="9144000" cy="6645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4547"/>
            <a:ext cx="9144000" cy="660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72" y="152400"/>
            <a:ext cx="9096828" cy="6587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4582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Umayyad gov’t in Spain </a:t>
            </a:r>
            <a:r>
              <a:rPr lang="en-US" dirty="0" smtClean="0">
                <a:sym typeface="Wingdings" pitchFamily="2" charset="2"/>
              </a:rPr>
              <a:t> “al-</a:t>
            </a:r>
            <a:r>
              <a:rPr lang="en-US" dirty="0" err="1" smtClean="0">
                <a:sym typeface="Wingdings" pitchFamily="2" charset="2"/>
              </a:rPr>
              <a:t>Andalus</a:t>
            </a:r>
            <a:r>
              <a:rPr lang="en-US" dirty="0" smtClean="0">
                <a:sym typeface="Wingdings" pitchFamily="2" charset="2"/>
              </a:rPr>
              <a:t>”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Founded by </a:t>
            </a:r>
            <a:r>
              <a:rPr lang="en-US" dirty="0" err="1" smtClean="0">
                <a:sym typeface="Wingdings" pitchFamily="2" charset="2"/>
              </a:rPr>
              <a:t>Abd</a:t>
            </a:r>
            <a:r>
              <a:rPr lang="en-US" dirty="0" smtClean="0">
                <a:sym typeface="Wingdings" pitchFamily="2" charset="2"/>
              </a:rPr>
              <a:t> al-</a:t>
            </a:r>
            <a:r>
              <a:rPr lang="en-US" dirty="0" err="1" smtClean="0">
                <a:sym typeface="Wingdings" pitchFamily="2" charset="2"/>
              </a:rPr>
              <a:t>Rahman</a:t>
            </a:r>
            <a:r>
              <a:rPr lang="en-US" dirty="0" smtClean="0">
                <a:sym typeface="Wingdings" pitchFamily="2" charset="2"/>
              </a:rPr>
              <a:t>, who united Spanish Muslims &amp; built huge standing army to protect empire</a:t>
            </a:r>
            <a:endParaRPr lang="en-US" dirty="0" smtClean="0"/>
          </a:p>
          <a:p>
            <a:r>
              <a:rPr lang="en-US" dirty="0" smtClean="0"/>
              <a:t>Cordoba </a:t>
            </a:r>
            <a:r>
              <a:rPr lang="en-US" dirty="0" smtClean="0">
                <a:sym typeface="Wingdings" pitchFamily="2" charset="2"/>
              </a:rPr>
              <a:t> center of Muslim trade, culture, &amp; learning</a:t>
            </a:r>
          </a:p>
          <a:p>
            <a:pPr lvl="1"/>
            <a:r>
              <a:rPr lang="en-US" dirty="0" smtClean="0"/>
              <a:t>Hundreds of workshops &amp; good farms in countryside and HUGE libraries &amp; many scholars in city</a:t>
            </a:r>
          </a:p>
          <a:p>
            <a:pPr lvl="1"/>
            <a:r>
              <a:rPr lang="en-US" dirty="0" smtClean="0"/>
              <a:t>Advances in math, geography, medicine, etc.</a:t>
            </a:r>
          </a:p>
          <a:p>
            <a:r>
              <a:rPr lang="en-US" dirty="0" smtClean="0"/>
              <a:t>Fell apart b/c of Christian attacks &amp; Muslim factions</a:t>
            </a:r>
          </a:p>
          <a:p>
            <a:r>
              <a:rPr lang="en-US" b="1" u="sng" dirty="0" smtClean="0"/>
              <a:t>Vocabulary:</a:t>
            </a:r>
          </a:p>
          <a:p>
            <a:pPr lvl="1"/>
            <a:r>
              <a:rPr lang="en-US" b="1" u="sng" dirty="0" smtClean="0"/>
              <a:t>Al-</a:t>
            </a:r>
            <a:r>
              <a:rPr lang="en-US" b="1" u="sng" dirty="0" err="1" smtClean="0"/>
              <a:t>Andalus</a:t>
            </a:r>
            <a:r>
              <a:rPr lang="en-US" b="1" u="sng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endParaRPr lang="en-US" b="1" u="sng" dirty="0" smtClean="0"/>
          </a:p>
          <a:p>
            <a:pPr lvl="1"/>
            <a:r>
              <a:rPr lang="en-US" b="1" u="sng" dirty="0" smtClean="0"/>
              <a:t>Cordoba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capital city of al-</a:t>
            </a:r>
            <a:r>
              <a:rPr lang="en-US" dirty="0" err="1" smtClean="0">
                <a:sym typeface="Wingdings" pitchFamily="2" charset="2"/>
              </a:rPr>
              <a:t>Andalus</a:t>
            </a:r>
            <a:endParaRPr lang="en-US" dirty="0" smtClean="0">
              <a:sym typeface="Wingdings" pitchFamily="2" charset="2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Recap: Muslims in Spain (pp. 131-137)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05"/>
            <a:ext cx="9144000" cy="6849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35356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971800"/>
                <a:gridCol w="525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600" b="1" u="sng" dirty="0" smtClean="0">
                          <a:solidFill>
                            <a:schemeClr val="bg1"/>
                          </a:solidFill>
                        </a:rPr>
                        <a:t>Idea/Word</a:t>
                      </a:r>
                      <a:endParaRPr lang="en-US" sz="26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b="1" u="sng" dirty="0" smtClean="0">
                          <a:solidFill>
                            <a:schemeClr val="bg1"/>
                          </a:solidFill>
                        </a:rPr>
                        <a:t>Definition/Meaning</a:t>
                      </a:r>
                      <a:endParaRPr lang="en-US" sz="26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Where were cities usually</a:t>
                      </a:r>
                      <a:r>
                        <a:rPr lang="en-US" sz="2600" baseline="0" dirty="0" smtClean="0"/>
                        <a:t> located?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600" dirty="0" smtClean="0"/>
                        <a:t>Along trade routes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600" dirty="0" smtClean="0"/>
                        <a:t>Near water (hint: near an </a:t>
                      </a:r>
                      <a:r>
                        <a:rPr lang="en-US" sz="2600" b="1" u="sng" dirty="0" smtClean="0"/>
                        <a:t>OASIS</a:t>
                      </a:r>
                      <a:r>
                        <a:rPr lang="en-US" sz="2600" dirty="0" smtClean="0"/>
                        <a:t>)</a:t>
                      </a:r>
                      <a:endParaRPr lang="en-US" sz="2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People who lived in cities are…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600" dirty="0" smtClean="0"/>
                        <a:t>Sedentary people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600" dirty="0" smtClean="0"/>
                        <a:t>Known as city-dwellers</a:t>
                      </a:r>
                      <a:r>
                        <a:rPr lang="en-US" sz="2600" baseline="0" dirty="0" smtClean="0"/>
                        <a:t> (merchants, artisans, the rich, etc.)</a:t>
                      </a:r>
                      <a:endParaRPr lang="en-US" sz="2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Cities were</a:t>
                      </a:r>
                      <a:r>
                        <a:rPr lang="en-US" sz="2600" baseline="0" dirty="0" smtClean="0"/>
                        <a:t>…</a:t>
                      </a:r>
                      <a:endParaRPr lang="en-US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600" dirty="0" smtClean="0"/>
                        <a:t>Centers of trade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sz="2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Growth of Cities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359" y="175491"/>
            <a:ext cx="9047441" cy="6530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524000"/>
            <a:ext cx="3810000" cy="4572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Why is Arabia’s location good for trade?</a:t>
            </a:r>
          </a:p>
          <a:p>
            <a:r>
              <a:rPr lang="en-US" sz="2800" dirty="0" smtClean="0"/>
              <a:t>What were some of the things people traded?</a:t>
            </a:r>
          </a:p>
          <a:p>
            <a:r>
              <a:rPr lang="en-US" sz="2800" dirty="0" smtClean="0"/>
              <a:t>Other than trade goods, what else might travel along these routes?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219200"/>
          </a:xfrm>
        </p:spPr>
        <p:txBody>
          <a:bodyPr/>
          <a:lstStyle/>
          <a:p>
            <a:r>
              <a:rPr smtClean="0"/>
              <a:t>Map Questions: Trade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22232" t="15806" r="2178" b="2053"/>
          <a:stretch>
            <a:fillRect/>
          </a:stretch>
        </p:blipFill>
        <p:spPr bwMode="auto">
          <a:xfrm>
            <a:off x="3962400" y="1694329"/>
            <a:ext cx="5029200" cy="3944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69</TotalTime>
  <Words>344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Muslim Expansion:  Conquest &amp; Trade</vt:lpstr>
      <vt:lpstr>Recap: The Umayyads (pp. 113-116)</vt:lpstr>
      <vt:lpstr>Recap: The Abbasids (pp. 119-125)</vt:lpstr>
      <vt:lpstr>Recap: Muslims in Spain (pp. 131-137)</vt:lpstr>
      <vt:lpstr>Growth of Cities</vt:lpstr>
      <vt:lpstr>Slide 6</vt:lpstr>
      <vt:lpstr>Map Questions: Trade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Muslim Expansion:  Trade &amp; Conquest</dc:title>
  <dc:creator>Wesley Banh</dc:creator>
  <cp:lastModifiedBy>Wesley Banh</cp:lastModifiedBy>
  <cp:revision>10</cp:revision>
  <dcterms:created xsi:type="dcterms:W3CDTF">2010-09-30T05:09:56Z</dcterms:created>
  <dcterms:modified xsi:type="dcterms:W3CDTF">2010-09-30T06:19:50Z</dcterms:modified>
</cp:coreProperties>
</file>