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9" r:id="rId3"/>
    <p:sldId id="267" r:id="rId4"/>
    <p:sldId id="268" r:id="rId5"/>
    <p:sldId id="260" r:id="rId6"/>
    <p:sldId id="270" r:id="rId7"/>
    <p:sldId id="261" r:id="rId8"/>
    <p:sldId id="269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5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189620-A386-40BF-B241-AD8994EE539A}" type="datetimeFigureOut">
              <a:rPr lang="en-US" smtClean="0"/>
              <a:t>4/26/2011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F661F0-7080-4637-9477-0222BBFCE67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F661F0-7080-4637-9477-0222BBFCE673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F661F0-7080-4637-9477-0222BBFCE673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F661F0-7080-4637-9477-0222BBFCE673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F661F0-7080-4637-9477-0222BBFCE673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F661F0-7080-4637-9477-0222BBFCE673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F661F0-7080-4637-9477-0222BBFCE673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F661F0-7080-4637-9477-0222BBFCE673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F661F0-7080-4637-9477-0222BBFCE673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42C46-74B3-45CD-B766-CFB6651E3615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E00FC-3155-4E28-BE00-BCE3E3CB642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42C46-74B3-45CD-B766-CFB6651E3615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E00FC-3155-4E28-BE00-BCE3E3CB64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42C46-74B3-45CD-B766-CFB6651E3615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E00FC-3155-4E28-BE00-BCE3E3CB64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42C46-74B3-45CD-B766-CFB6651E3615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E00FC-3155-4E28-BE00-BCE3E3CB64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42C46-74B3-45CD-B766-CFB6651E3615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E00FC-3155-4E28-BE00-BCE3E3CB64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42C46-74B3-45CD-B766-CFB6651E3615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E00FC-3155-4E28-BE00-BCE3E3CB64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42C46-74B3-45CD-B766-CFB6651E3615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E00FC-3155-4E28-BE00-BCE3E3CB64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42C46-74B3-45CD-B766-CFB6651E3615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E00FC-3155-4E28-BE00-BCE3E3CB64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42C46-74B3-45CD-B766-CFB6651E3615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E00FC-3155-4E28-BE00-BCE3E3CB64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42C46-74B3-45CD-B766-CFB6651E3615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E00FC-3155-4E28-BE00-BCE3E3CB642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23142C46-74B3-45CD-B766-CFB6651E3615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E4DE00FC-3155-4E28-BE00-BCE3E3CB64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23142C46-74B3-45CD-B766-CFB6651E3615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E4DE00FC-3155-4E28-BE00-BCE3E3CB642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Major Events in Lutheranism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Martin Luther &amp; 95 Theses (1517)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Statement against Church abuses</a:t>
            </a:r>
          </a:p>
          <a:p>
            <a:r>
              <a:rPr lang="en-US" sz="3600" dirty="0" smtClean="0"/>
              <a:t>Luther protected from punishment by German nobles</a:t>
            </a:r>
          </a:p>
        </p:txBody>
      </p:sp>
      <p:pic>
        <p:nvPicPr>
          <p:cNvPr id="5" name="Content Placeholder 4" descr="Wittenberg Cathedral Doors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876800" y="1697831"/>
            <a:ext cx="3733800" cy="4978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German Peasants’ Revolt </a:t>
            </a:r>
            <a:br>
              <a:rPr lang="en-US" dirty="0" smtClean="0"/>
            </a:br>
            <a:r>
              <a:rPr lang="en-US" dirty="0" smtClean="0"/>
              <a:t>(1524-1526)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Peasant revolt against German nobles</a:t>
            </a:r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Video Clip</a:t>
            </a:r>
            <a:r>
              <a:rPr lang="en-US" dirty="0" smtClean="0"/>
              <a:t>: “Luther (2003) – German Peasants’ Revolt” (7-12 mins)</a:t>
            </a:r>
          </a:p>
          <a:p>
            <a:r>
              <a:rPr lang="en-US" dirty="0" smtClean="0"/>
              <a:t>Opposed by Luther </a:t>
            </a:r>
            <a:r>
              <a:rPr lang="en-US" b="1" dirty="0" smtClean="0"/>
              <a:t>(</a:t>
            </a:r>
            <a:r>
              <a:rPr lang="en-US" b="1" dirty="0" smtClean="0">
                <a:solidFill>
                  <a:srgbClr val="FF0000"/>
                </a:solidFill>
              </a:rPr>
              <a:t>WHY?</a:t>
            </a:r>
            <a:r>
              <a:rPr lang="en-US" b="1" dirty="0" smtClean="0"/>
              <a:t>)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Peace of Augsburg (1548)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773936"/>
            <a:ext cx="4038600" cy="4623816"/>
          </a:xfrm>
        </p:spPr>
        <p:txBody>
          <a:bodyPr/>
          <a:lstStyle/>
          <a:p>
            <a:r>
              <a:rPr lang="en-US" dirty="0" smtClean="0"/>
              <a:t>Treaty between HRE Charles V &amp; Lutheran princes</a:t>
            </a:r>
          </a:p>
          <a:p>
            <a:r>
              <a:rPr lang="en-US" dirty="0" smtClean="0"/>
              <a:t>Allowed nobles to decide religion of their own provinces (Lutheran or Catholic)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1600199"/>
            <a:ext cx="5105399" cy="4679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Thirty Years’ War (1618-1648)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077200" cy="4625609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Causes</a:t>
            </a:r>
            <a:r>
              <a:rPr lang="en-US" sz="2800" dirty="0" smtClean="0"/>
              <a:t>:</a:t>
            </a:r>
          </a:p>
          <a:p>
            <a:pPr lvl="1"/>
            <a:r>
              <a:rPr lang="en-US" sz="2400" dirty="0" smtClean="0"/>
              <a:t>Calvinists in Germany wanted tolerance</a:t>
            </a:r>
          </a:p>
          <a:p>
            <a:pPr lvl="1"/>
            <a:r>
              <a:rPr lang="en-US" sz="2400" dirty="0" smtClean="0"/>
              <a:t>Peace of Augsburg was only a temporary solution</a:t>
            </a:r>
          </a:p>
          <a:p>
            <a:pPr lvl="1"/>
            <a:r>
              <a:rPr lang="en-US" sz="2400" dirty="0" smtClean="0"/>
              <a:t>Religious wars in areas around Holy Roman Empire (i.e. Germany)</a:t>
            </a: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3733800"/>
            <a:ext cx="73152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1511141"/>
            <a:ext cx="8001000" cy="5270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Thirty Years’ War (1618-1648)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Peace of Westphalia</a:t>
            </a:r>
            <a:r>
              <a:rPr lang="en-US" dirty="0" smtClean="0"/>
              <a:t> (1648) ended Thirty Years’ War</a:t>
            </a:r>
          </a:p>
          <a:p>
            <a:pPr lvl="1"/>
            <a:r>
              <a:rPr lang="en-US" dirty="0" smtClean="0"/>
              <a:t>Guaranteed religious tolerance to Lutherans, Catholics, and Calvinists</a:t>
            </a:r>
          </a:p>
          <a:p>
            <a:r>
              <a:rPr lang="en-US" b="1" dirty="0" smtClean="0"/>
              <a:t>Effects</a:t>
            </a:r>
            <a:r>
              <a:rPr lang="en-US" dirty="0" smtClean="0"/>
              <a:t> (of the war):</a:t>
            </a:r>
          </a:p>
          <a:p>
            <a:pPr lvl="1"/>
            <a:r>
              <a:rPr lang="en-US" dirty="0" smtClean="0"/>
              <a:t>Germany devastated</a:t>
            </a:r>
          </a:p>
          <a:p>
            <a:pPr lvl="1"/>
            <a:r>
              <a:rPr lang="en-US" dirty="0" smtClean="0"/>
              <a:t>Holy Roman Empire weakened &amp; German princes gained more freedom</a:t>
            </a:r>
          </a:p>
          <a:p>
            <a:pPr lvl="1"/>
            <a:r>
              <a:rPr lang="en-US" dirty="0" smtClean="0"/>
              <a:t>Netherlands gained independence from Spain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2743200"/>
            <a:ext cx="8229600" cy="3657600"/>
          </a:xfrm>
          <a:prstGeom prst="rect">
            <a:avLst/>
          </a:prstGeom>
        </p:spPr>
        <p:txBody>
          <a:bodyPr vert="horz" lIns="146304" tIns="0" rIns="45720" bIns="0" rtlCol="0" anchor="t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n-US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Create an illustrated timeline of the Lutheran movement using Cornell</a:t>
            </a:r>
            <a:r>
              <a:rPr kumimoji="0" lang="en-US" sz="280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Notes</a:t>
            </a:r>
            <a:endParaRPr kumimoji="0" lang="en-US" sz="280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90000"/>
              <a:buFont typeface="Wingdings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Include the date &amp; a short description of event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Illustrated Timeline of </a:t>
            </a:r>
            <a:br>
              <a:rPr lang="en-US" dirty="0" smtClean="0"/>
            </a:br>
            <a:r>
              <a:rPr lang="en-US" dirty="0" smtClean="0"/>
              <a:t>The Lutheran Movement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5059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Event Name &amp; Date</a:t>
                      </a:r>
                    </a:p>
                    <a:p>
                      <a:endParaRPr lang="en-US" sz="3200" dirty="0" smtClean="0"/>
                    </a:p>
                    <a:p>
                      <a:endParaRPr lang="en-US" sz="3200" dirty="0" smtClean="0"/>
                    </a:p>
                    <a:p>
                      <a:endParaRPr lang="en-US" sz="3200" dirty="0" smtClean="0"/>
                    </a:p>
                    <a:p>
                      <a:r>
                        <a:rPr lang="en-US" sz="3200" dirty="0" smtClean="0"/>
                        <a:t>Caption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Event Name &amp; Date</a:t>
                      </a:r>
                    </a:p>
                    <a:p>
                      <a:endParaRPr lang="en-US" sz="3200" dirty="0" smtClean="0"/>
                    </a:p>
                    <a:p>
                      <a:endParaRPr lang="en-US" sz="3200" dirty="0" smtClean="0"/>
                    </a:p>
                    <a:p>
                      <a:endParaRPr lang="en-US" sz="3200" dirty="0" smtClean="0"/>
                    </a:p>
                    <a:p>
                      <a:r>
                        <a:rPr lang="en-US" sz="3200" dirty="0" smtClean="0"/>
                        <a:t>Caption</a:t>
                      </a:r>
                      <a:endParaRPr lang="en-US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Event Name &amp; Date</a:t>
                      </a:r>
                    </a:p>
                    <a:p>
                      <a:endParaRPr lang="en-US" sz="3200" dirty="0" smtClean="0"/>
                    </a:p>
                    <a:p>
                      <a:endParaRPr lang="en-US" sz="3200" dirty="0" smtClean="0"/>
                    </a:p>
                    <a:p>
                      <a:endParaRPr lang="en-US" sz="3200" dirty="0" smtClean="0"/>
                    </a:p>
                    <a:p>
                      <a:r>
                        <a:rPr lang="en-US" sz="3200" dirty="0" smtClean="0"/>
                        <a:t>Caption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Event Name &amp; Date</a:t>
                      </a:r>
                    </a:p>
                    <a:p>
                      <a:endParaRPr lang="en-US" sz="3200" dirty="0" smtClean="0"/>
                    </a:p>
                    <a:p>
                      <a:endParaRPr lang="en-US" sz="3200" dirty="0" smtClean="0"/>
                    </a:p>
                    <a:p>
                      <a:endParaRPr lang="en-US" sz="3200" dirty="0" smtClean="0"/>
                    </a:p>
                    <a:p>
                      <a:r>
                        <a:rPr lang="en-US" sz="3200" dirty="0" smtClean="0"/>
                        <a:t>Caption</a:t>
                      </a:r>
                      <a:endParaRPr lang="en-US" sz="3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533400" y="2209800"/>
            <a:ext cx="3886200" cy="1371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Picture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33400" y="4724400"/>
            <a:ext cx="3886200" cy="1371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Picture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724400" y="2209800"/>
            <a:ext cx="3886200" cy="1371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Picture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724400" y="4724400"/>
            <a:ext cx="3886200" cy="1371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Picture</a:t>
            </a:r>
            <a:endParaRPr lang="en-US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141</TotalTime>
  <Words>227</Words>
  <Application>Microsoft Office PowerPoint</Application>
  <PresentationFormat>On-screen Show (4:3)</PresentationFormat>
  <Paragraphs>59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Module</vt:lpstr>
      <vt:lpstr>Major Events in Lutheranism</vt:lpstr>
      <vt:lpstr>Martin Luther &amp; 95 Theses (1517)</vt:lpstr>
      <vt:lpstr>German Peasants’ Revolt  (1524-1526)</vt:lpstr>
      <vt:lpstr>Peace of Augsburg (1548)</vt:lpstr>
      <vt:lpstr>Thirty Years’ War (1618-1648)</vt:lpstr>
      <vt:lpstr>Thirty Years’ War (1618-1648)</vt:lpstr>
      <vt:lpstr>Task</vt:lpstr>
      <vt:lpstr>Illustrated Timeline of  The Lutheran Movement</vt:lpstr>
    </vt:vector>
  </TitlesOfParts>
  <Company>CONTRAPTION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Major Events in the Reformation</dc:title>
  <dc:creator>Wesley Banh</dc:creator>
  <cp:lastModifiedBy>Wesley Banh</cp:lastModifiedBy>
  <cp:revision>17</cp:revision>
  <dcterms:created xsi:type="dcterms:W3CDTF">2011-04-25T00:46:56Z</dcterms:created>
  <dcterms:modified xsi:type="dcterms:W3CDTF">2011-04-26T15:30:40Z</dcterms:modified>
</cp:coreProperties>
</file>