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62" r:id="rId4"/>
    <p:sldId id="258" r:id="rId5"/>
    <p:sldId id="259" r:id="rId6"/>
    <p:sldId id="260" r:id="rId7"/>
    <p:sldId id="261"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55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3FF040B-A227-407E-855F-B72190F4B95F}" type="datetimeFigureOut">
              <a:rPr lang="en-US" smtClean="0"/>
              <a:t>5/12/2011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6407863-F58C-4003-A57C-8344AB89AA67}"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407863-F58C-4003-A57C-8344AB89AA67}" type="slidenum">
              <a:rPr lang="en-US" smtClean="0"/>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407863-F58C-4003-A57C-8344AB89AA67}" type="slidenum">
              <a:rPr lang="en-US" smtClean="0"/>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407863-F58C-4003-A57C-8344AB89AA67}" type="slidenum">
              <a:rPr lang="en-US" smtClean="0"/>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407863-F58C-4003-A57C-8344AB89AA67}" type="slidenum">
              <a:rPr lang="en-US" smtClean="0"/>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407863-F58C-4003-A57C-8344AB89AA67}" type="slidenum">
              <a:rPr lang="en-US" smtClean="0"/>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407863-F58C-4003-A57C-8344AB89AA67}" type="slidenum">
              <a:rPr lang="en-US" smtClean="0"/>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6407863-F58C-4003-A57C-8344AB89AA67}" type="slidenum">
              <a:rPr lang="en-US" smtClean="0"/>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733712F-00FD-425B-89D6-3009F286779A}" type="datetimeFigureOut">
              <a:rPr lang="en-US" smtClean="0"/>
              <a:pPr/>
              <a:t>5/12/2011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18B1E5-6455-44DE-9188-4824FA5DBA2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33712F-00FD-425B-89D6-3009F286779A}" type="datetimeFigureOut">
              <a:rPr lang="en-US" smtClean="0"/>
              <a:pPr/>
              <a:t>5/12/2011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18B1E5-6455-44DE-9188-4824FA5DBA2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33712F-00FD-425B-89D6-3009F286779A}" type="datetimeFigureOut">
              <a:rPr lang="en-US" smtClean="0"/>
              <a:pPr/>
              <a:t>5/12/2011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18B1E5-6455-44DE-9188-4824FA5DBA2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33712F-00FD-425B-89D6-3009F286779A}" type="datetimeFigureOut">
              <a:rPr lang="en-US" smtClean="0"/>
              <a:pPr/>
              <a:t>5/12/2011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18B1E5-6455-44DE-9188-4824FA5DBA2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733712F-00FD-425B-89D6-3009F286779A}" type="datetimeFigureOut">
              <a:rPr lang="en-US" smtClean="0"/>
              <a:pPr/>
              <a:t>5/12/2011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18B1E5-6455-44DE-9188-4824FA5DBA2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733712F-00FD-425B-89D6-3009F286779A}" type="datetimeFigureOut">
              <a:rPr lang="en-US" smtClean="0"/>
              <a:pPr/>
              <a:t>5/12/2011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18B1E5-6455-44DE-9188-4824FA5DBA2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733712F-00FD-425B-89D6-3009F286779A}" type="datetimeFigureOut">
              <a:rPr lang="en-US" smtClean="0"/>
              <a:pPr/>
              <a:t>5/12/2011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918B1E5-6455-44DE-9188-4824FA5DBA2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733712F-00FD-425B-89D6-3009F286779A}" type="datetimeFigureOut">
              <a:rPr lang="en-US" smtClean="0"/>
              <a:pPr/>
              <a:t>5/12/2011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918B1E5-6455-44DE-9188-4824FA5DBA2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33712F-00FD-425B-89D6-3009F286779A}" type="datetimeFigureOut">
              <a:rPr lang="en-US" smtClean="0"/>
              <a:pPr/>
              <a:t>5/12/2011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918B1E5-6455-44DE-9188-4824FA5DBA2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33712F-00FD-425B-89D6-3009F286779A}" type="datetimeFigureOut">
              <a:rPr lang="en-US" smtClean="0"/>
              <a:pPr/>
              <a:t>5/12/2011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18B1E5-6455-44DE-9188-4824FA5DBA2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33712F-00FD-425B-89D6-3009F286779A}" type="datetimeFigureOut">
              <a:rPr lang="en-US" smtClean="0"/>
              <a:pPr/>
              <a:t>5/12/2011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18B1E5-6455-44DE-9188-4824FA5DBA2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33712F-00FD-425B-89D6-3009F286779A}" type="datetimeFigureOut">
              <a:rPr lang="en-US" smtClean="0"/>
              <a:pPr/>
              <a:t>5/12/2011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18B1E5-6455-44DE-9188-4824FA5DBA2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Scientific Thinkers Activity</a:t>
            </a:r>
            <a:endParaRPr lang="en-US" dirty="0"/>
          </a:p>
        </p:txBody>
      </p:sp>
      <p:sp>
        <p:nvSpPr>
          <p:cNvPr id="3" name="Subtitle 2"/>
          <p:cNvSpPr>
            <a:spLocks noGrp="1"/>
          </p:cNvSpPr>
          <p:nvPr>
            <p:ph type="subTitle" idx="1"/>
          </p:nvPr>
        </p:nvSpPr>
        <p:spPr/>
        <p:txBody>
          <a:bodyPr/>
          <a:lstStyle/>
          <a:p>
            <a:r>
              <a:rPr lang="en-US" dirty="0" smtClean="0">
                <a:solidFill>
                  <a:srgbClr val="FF0000"/>
                </a:solidFill>
              </a:rPr>
              <a:t>As you read, focus </a:t>
            </a:r>
            <a:r>
              <a:rPr lang="en-US" dirty="0" smtClean="0">
                <a:solidFill>
                  <a:srgbClr val="FF0000"/>
                </a:solidFill>
              </a:rPr>
              <a:t>on location, time period, contributions, &amp; importance of </a:t>
            </a:r>
            <a:r>
              <a:rPr lang="en-US" smtClean="0">
                <a:solidFill>
                  <a:srgbClr val="FF0000"/>
                </a:solidFill>
              </a:rPr>
              <a:t>each person</a:t>
            </a:r>
            <a:endParaRPr lang="en-US" dirty="0">
              <a:solidFill>
                <a:srgbClr val="FF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Nicolaus</a:t>
            </a:r>
            <a:r>
              <a:rPr lang="en-US" dirty="0" smtClean="0"/>
              <a:t> Copernicus</a:t>
            </a:r>
            <a:endParaRPr lang="en-US" dirty="0"/>
          </a:p>
        </p:txBody>
      </p:sp>
      <p:sp>
        <p:nvSpPr>
          <p:cNvPr id="3" name="Content Placeholder 2"/>
          <p:cNvSpPr>
            <a:spLocks noGrp="1"/>
          </p:cNvSpPr>
          <p:nvPr>
            <p:ph idx="1"/>
          </p:nvPr>
        </p:nvSpPr>
        <p:spPr/>
        <p:txBody>
          <a:bodyPr>
            <a:normAutofit fontScale="55000" lnSpcReduction="20000"/>
          </a:bodyPr>
          <a:lstStyle/>
          <a:p>
            <a:pPr marL="0" indent="0">
              <a:buNone/>
            </a:pPr>
            <a:r>
              <a:rPr lang="en-US" b="1" dirty="0" err="1"/>
              <a:t>Nicolaus</a:t>
            </a:r>
            <a:r>
              <a:rPr lang="en-US" b="1" dirty="0"/>
              <a:t> Copernicus</a:t>
            </a:r>
            <a:r>
              <a:rPr lang="en-US" dirty="0"/>
              <a:t> (1473–1543) was a Polish astronomer and mathematician who believed that the Earth spun on its axis every day and revolved around a non-moving Sun once every year. This theory profoundly altered later workers' view of the universe, but was rejected by the Catholic Church when it was published.</a:t>
            </a:r>
          </a:p>
          <a:p>
            <a:pPr marL="0" indent="0">
              <a:buNone/>
            </a:pPr>
            <a:r>
              <a:rPr lang="en-US" dirty="0"/>
              <a:t> </a:t>
            </a:r>
          </a:p>
          <a:p>
            <a:pPr marL="0" indent="0">
              <a:buNone/>
            </a:pPr>
            <a:r>
              <a:rPr lang="en-US" dirty="0"/>
              <a:t>After studying a variety of subjects (liberal arts, medicine, law, mathematics, and astronomy) at a number of universities, Copernicus eventually began to focus his energies on astronomy and mathematics. Around 1514, he published a book known as the </a:t>
            </a:r>
            <a:r>
              <a:rPr lang="en-US" i="1" dirty="0"/>
              <a:t>Little Commentary</a:t>
            </a:r>
            <a:r>
              <a:rPr lang="en-US" dirty="0"/>
              <a:t> that gave a brief description of his heliocentric theory. Towards the end of his life, Copernicus published his most famous work – </a:t>
            </a:r>
            <a:r>
              <a:rPr lang="en-US" i="1" dirty="0"/>
              <a:t>On the Revolutions of the Celestial Spheres</a:t>
            </a:r>
            <a:r>
              <a:rPr lang="en-US" dirty="0"/>
              <a:t>. In it, Copernicus explained in detail his </a:t>
            </a:r>
            <a:r>
              <a:rPr lang="en-US" b="1" dirty="0"/>
              <a:t>heliocentric theory</a:t>
            </a:r>
            <a:r>
              <a:rPr lang="en-US" dirty="0"/>
              <a:t> and proved it was possible to explain the movement of planets without placing the earth at the center of the universe.</a:t>
            </a:r>
          </a:p>
          <a:p>
            <a:pPr marL="0" indent="0">
              <a:buNone/>
            </a:pPr>
            <a:r>
              <a:rPr lang="en-US" dirty="0"/>
              <a:t> </a:t>
            </a:r>
          </a:p>
          <a:p>
            <a:pPr marL="0" indent="0">
              <a:buNone/>
            </a:pPr>
            <a:r>
              <a:rPr lang="en-US" dirty="0"/>
              <a:t>Copernicus’ heliocentric theory had a great impact on both the Scientific Revolution and science as a whole. By questioning previously accepted truths (like Ptolemy’s geocentric theory) and proposing an alternative theory based on mathematical laws, Copernicus inspired later astronomers, scientists, and mathematicians to base their work on rationalism, or logic. </a:t>
            </a:r>
          </a:p>
          <a:p>
            <a:pPr marL="0" indent="0">
              <a:buNone/>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Galileo </a:t>
            </a:r>
            <a:r>
              <a:rPr lang="en-US" dirty="0" err="1" smtClean="0"/>
              <a:t>Galilei</a:t>
            </a:r>
            <a:endParaRPr lang="en-US" dirty="0"/>
          </a:p>
        </p:txBody>
      </p:sp>
      <p:sp>
        <p:nvSpPr>
          <p:cNvPr id="3" name="Content Placeholder 2"/>
          <p:cNvSpPr>
            <a:spLocks noGrp="1"/>
          </p:cNvSpPr>
          <p:nvPr>
            <p:ph idx="1"/>
          </p:nvPr>
        </p:nvSpPr>
        <p:spPr>
          <a:xfrm>
            <a:off x="457200" y="1600200"/>
            <a:ext cx="8229600" cy="4876800"/>
          </a:xfrm>
        </p:spPr>
        <p:txBody>
          <a:bodyPr>
            <a:normAutofit fontScale="62500" lnSpcReduction="20000"/>
          </a:bodyPr>
          <a:lstStyle/>
          <a:p>
            <a:pPr marL="0" indent="0">
              <a:buNone/>
            </a:pPr>
            <a:r>
              <a:rPr lang="en-US" b="1" dirty="0"/>
              <a:t>Galileo </a:t>
            </a:r>
            <a:r>
              <a:rPr lang="en-US" b="1" dirty="0" err="1"/>
              <a:t>Galilei</a:t>
            </a:r>
            <a:r>
              <a:rPr lang="en-US" dirty="0"/>
              <a:t> (Feb. 15, 1564-Jan. 8, 1642) was an Italian mathematician, astronomer, and physicist. Galileo was born in Pisa, Italy to a noble family, and studied at the University of Pisa (1581-1585).</a:t>
            </a:r>
          </a:p>
          <a:p>
            <a:pPr marL="0" indent="0">
              <a:buNone/>
            </a:pPr>
            <a:r>
              <a:rPr lang="en-US" dirty="0"/>
              <a:t> </a:t>
            </a:r>
          </a:p>
          <a:p>
            <a:pPr marL="0" indent="0">
              <a:buNone/>
            </a:pPr>
            <a:r>
              <a:rPr lang="en-US" dirty="0"/>
              <a:t>As a scientist, Galileo conducted many experiments and studied astronomy. Also, Galileo was the first person to use a </a:t>
            </a:r>
            <a:r>
              <a:rPr lang="en-US" b="1" dirty="0"/>
              <a:t>telescope</a:t>
            </a:r>
            <a:r>
              <a:rPr lang="en-US" dirty="0"/>
              <a:t> to study the skies and discovered the rings of Saturn, all four moons of Jupiter, and the different phases of Venus. In addition to this, Galileo also invented the thermometer, water pump, and a scale that could weigh things accurately in water and on land. </a:t>
            </a:r>
          </a:p>
          <a:p>
            <a:pPr marL="0" indent="0">
              <a:buNone/>
            </a:pPr>
            <a:r>
              <a:rPr lang="en-US" dirty="0"/>
              <a:t> </a:t>
            </a:r>
          </a:p>
          <a:p>
            <a:pPr marL="0" indent="0">
              <a:buNone/>
            </a:pPr>
            <a:r>
              <a:rPr lang="en-US" dirty="0"/>
              <a:t>Towards the end of his life, Galileo confirmed Copernicus’ </a:t>
            </a:r>
            <a:r>
              <a:rPr lang="en-US" b="1" dirty="0"/>
              <a:t>heliocentric theory</a:t>
            </a:r>
            <a:r>
              <a:rPr lang="en-US" dirty="0"/>
              <a:t> (i.e. the belief that the Earth revolved around the Sun). The Catholic Church, which believed that the stars and planets revolved around the Earth, accused him of heresy </a:t>
            </a:r>
            <a:r>
              <a:rPr lang="en-US" dirty="0" smtClean="0"/>
              <a:t>before  forcing him to </a:t>
            </a:r>
            <a:r>
              <a:rPr lang="en-US" dirty="0"/>
              <a:t>take back his </a:t>
            </a:r>
            <a:r>
              <a:rPr lang="en-US" dirty="0" smtClean="0"/>
              <a:t>statements and admit he was wrong. </a:t>
            </a:r>
            <a:r>
              <a:rPr lang="en-US" dirty="0"/>
              <a:t>Instead, Galileo published his research and was then put under permanent house arrest by the Catholic Church and the Inquisition where he remained until his death in 1642.</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Johannes </a:t>
            </a:r>
            <a:r>
              <a:rPr lang="en-US" dirty="0" err="1" smtClean="0"/>
              <a:t>Kepler</a:t>
            </a:r>
            <a:endParaRPr lang="en-US" dirty="0"/>
          </a:p>
        </p:txBody>
      </p:sp>
      <p:sp>
        <p:nvSpPr>
          <p:cNvPr id="3" name="Content Placeholder 2"/>
          <p:cNvSpPr>
            <a:spLocks noGrp="1"/>
          </p:cNvSpPr>
          <p:nvPr>
            <p:ph idx="1"/>
          </p:nvPr>
        </p:nvSpPr>
        <p:spPr/>
        <p:txBody>
          <a:bodyPr>
            <a:normAutofit fontScale="62500" lnSpcReduction="20000"/>
          </a:bodyPr>
          <a:lstStyle/>
          <a:p>
            <a:pPr marL="0" indent="0">
              <a:buNone/>
            </a:pPr>
            <a:r>
              <a:rPr lang="en-US" b="1" dirty="0"/>
              <a:t>Johannes </a:t>
            </a:r>
            <a:r>
              <a:rPr lang="en-US" b="1" dirty="0" err="1"/>
              <a:t>Kepler</a:t>
            </a:r>
            <a:r>
              <a:rPr lang="en-US" dirty="0"/>
              <a:t> (1571-1630) was a German mathematician and astronomer who discovered that the Earth and planets travel about the sun in </a:t>
            </a:r>
            <a:r>
              <a:rPr lang="en-US" b="1" dirty="0"/>
              <a:t>elliptical orbits</a:t>
            </a:r>
            <a:r>
              <a:rPr lang="en-US" dirty="0"/>
              <a:t> and improved on the heliocentric theory first proposed by Copernicus. Like Copernicus before him, </a:t>
            </a:r>
            <a:r>
              <a:rPr lang="en-US" dirty="0" err="1"/>
              <a:t>Kepler</a:t>
            </a:r>
            <a:r>
              <a:rPr lang="en-US" dirty="0"/>
              <a:t> attended a number of different universities to study astronomy and mathematics.</a:t>
            </a:r>
          </a:p>
          <a:p>
            <a:pPr marL="0" indent="0">
              <a:buNone/>
            </a:pPr>
            <a:endParaRPr lang="en-US" dirty="0"/>
          </a:p>
          <a:p>
            <a:pPr marL="0" indent="0">
              <a:buNone/>
            </a:pPr>
            <a:r>
              <a:rPr lang="en-US" dirty="0"/>
              <a:t>Once he finished his studies, </a:t>
            </a:r>
            <a:r>
              <a:rPr lang="en-US" dirty="0" err="1"/>
              <a:t>Kepler</a:t>
            </a:r>
            <a:r>
              <a:rPr lang="en-US" dirty="0"/>
              <a:t> first set out to defend Copernicus’ </a:t>
            </a:r>
            <a:r>
              <a:rPr lang="en-US" b="1" dirty="0"/>
              <a:t>heliocentric theory</a:t>
            </a:r>
            <a:r>
              <a:rPr lang="en-US" dirty="0"/>
              <a:t>. However, because the science and technology of his time were somewhat basic, </a:t>
            </a:r>
            <a:r>
              <a:rPr lang="en-US" dirty="0" err="1"/>
              <a:t>Kepler</a:t>
            </a:r>
            <a:r>
              <a:rPr lang="en-US" dirty="0"/>
              <a:t> was not able to provide very detailed evidence for his theories. </a:t>
            </a:r>
          </a:p>
          <a:p>
            <a:pPr marL="0" indent="0">
              <a:buNone/>
            </a:pPr>
            <a:endParaRPr lang="en-US" dirty="0"/>
          </a:p>
          <a:p>
            <a:pPr marL="0" indent="0">
              <a:buNone/>
            </a:pPr>
            <a:r>
              <a:rPr lang="en-US" dirty="0"/>
              <a:t>Later on, </a:t>
            </a:r>
            <a:r>
              <a:rPr lang="en-US" dirty="0" err="1"/>
              <a:t>Kepler</a:t>
            </a:r>
            <a:r>
              <a:rPr lang="en-US" dirty="0"/>
              <a:t> improved on Copernicus’ </a:t>
            </a:r>
            <a:r>
              <a:rPr lang="en-US" dirty="0" smtClean="0"/>
              <a:t>heliocentric theory </a:t>
            </a:r>
            <a:r>
              <a:rPr lang="en-US" dirty="0"/>
              <a:t>by developing the laws of planetary motion to explain the movement of planets around the Sun. These laws essentially stated that planets moved in elliptical orbits around the Sun, which provided a basis for later thinkers and astronomers to make more precise calculations about planets and their orbits.</a:t>
            </a:r>
          </a:p>
          <a:p>
            <a:pPr marL="0" indent="0">
              <a:buNone/>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Sir Francis Bacon</a:t>
            </a:r>
            <a:endParaRPr lang="en-US" dirty="0"/>
          </a:p>
        </p:txBody>
      </p:sp>
      <p:sp>
        <p:nvSpPr>
          <p:cNvPr id="3" name="Content Placeholder 2"/>
          <p:cNvSpPr>
            <a:spLocks noGrp="1"/>
          </p:cNvSpPr>
          <p:nvPr>
            <p:ph idx="1"/>
          </p:nvPr>
        </p:nvSpPr>
        <p:spPr>
          <a:xfrm>
            <a:off x="457200" y="1600200"/>
            <a:ext cx="8229600" cy="4724400"/>
          </a:xfrm>
        </p:spPr>
        <p:txBody>
          <a:bodyPr>
            <a:normAutofit fontScale="55000" lnSpcReduction="20000"/>
          </a:bodyPr>
          <a:lstStyle/>
          <a:p>
            <a:pPr marL="0" indent="0">
              <a:buNone/>
            </a:pPr>
            <a:r>
              <a:rPr lang="en-US" b="1" dirty="0"/>
              <a:t>Francis Bacon</a:t>
            </a:r>
            <a:r>
              <a:rPr lang="en-US" dirty="0"/>
              <a:t> (22 January 1561 – 9 April 1626) was an English philosopher, politician, scientist, lawyer, and writer. Although his career as a politician ended in disgrace due to charges of corruption, Bacon nevertheless remained an influential person even after his death because of his work as a philosopher and thinker during the Scientific Revolution.</a:t>
            </a:r>
          </a:p>
          <a:p>
            <a:pPr marL="0" indent="0">
              <a:buNone/>
            </a:pPr>
            <a:r>
              <a:rPr lang="en-US" dirty="0"/>
              <a:t> </a:t>
            </a:r>
          </a:p>
          <a:p>
            <a:pPr marL="0" indent="0">
              <a:buNone/>
            </a:pPr>
            <a:r>
              <a:rPr lang="en-US" dirty="0"/>
              <a:t>In his masterpiece </a:t>
            </a:r>
            <a:r>
              <a:rPr lang="en-US" i="1" dirty="0" err="1"/>
              <a:t>Novum</a:t>
            </a:r>
            <a:r>
              <a:rPr lang="en-US" i="1" dirty="0"/>
              <a:t> </a:t>
            </a:r>
            <a:r>
              <a:rPr lang="en-US" i="1" dirty="0" err="1"/>
              <a:t>Organum</a:t>
            </a:r>
            <a:r>
              <a:rPr lang="en-US" dirty="0"/>
              <a:t>, or “New Instrument,” Francis Bacon described this new method for investigating the world. Bacon was a strong supporter of the scientific method and believed that true knowledge was obtained through experiencing things through the five senses (i.e. sight, sound, smell, taste, and touch) rather than fuzzy reasoning.</a:t>
            </a:r>
          </a:p>
          <a:p>
            <a:pPr marL="0" indent="0">
              <a:buNone/>
            </a:pPr>
            <a:r>
              <a:rPr lang="en-US" dirty="0"/>
              <a:t> </a:t>
            </a:r>
          </a:p>
          <a:p>
            <a:pPr marL="0" indent="0">
              <a:buNone/>
            </a:pPr>
            <a:r>
              <a:rPr lang="en-US" dirty="0"/>
              <a:t>Over time, the </a:t>
            </a:r>
            <a:r>
              <a:rPr lang="en-US" b="1" dirty="0"/>
              <a:t>scientific method</a:t>
            </a:r>
            <a:r>
              <a:rPr lang="en-US" dirty="0"/>
              <a:t> has grown to become the basis for all modern science. Although it is intended to be an ongoing process, the scientific method essentially has four basic steps which are listed in order below.</a:t>
            </a:r>
          </a:p>
          <a:p>
            <a:pPr marL="693738" lvl="1" indent="-457200">
              <a:buFont typeface="+mj-lt"/>
              <a:buAutoNum type="arabicPeriod"/>
            </a:pPr>
            <a:r>
              <a:rPr lang="en-US" dirty="0"/>
              <a:t>Observing &amp; describing a topic or subject</a:t>
            </a:r>
          </a:p>
          <a:p>
            <a:pPr marL="693738" lvl="1" indent="-457200">
              <a:buFont typeface="+mj-lt"/>
              <a:buAutoNum type="arabicPeriod"/>
            </a:pPr>
            <a:r>
              <a:rPr lang="en-US" dirty="0"/>
              <a:t>Creating a hypothesis – an unproved statement about the subject</a:t>
            </a:r>
          </a:p>
          <a:p>
            <a:pPr marL="693738" lvl="1" indent="-457200">
              <a:buFont typeface="+mj-lt"/>
              <a:buAutoNum type="arabicPeriod"/>
            </a:pPr>
            <a:r>
              <a:rPr lang="en-US" dirty="0"/>
              <a:t>Testing the hypothesis in an experiment and recording the observations &amp; results</a:t>
            </a:r>
          </a:p>
          <a:p>
            <a:pPr marL="693738" lvl="1" indent="-457200">
              <a:buFont typeface="+mj-lt"/>
              <a:buAutoNum type="arabicPeriod"/>
            </a:pPr>
            <a:r>
              <a:rPr lang="en-US" dirty="0"/>
              <a:t>Interpreting results to come up with a conclusion</a:t>
            </a:r>
          </a:p>
          <a:p>
            <a:pPr marL="0" indent="0">
              <a:buNone/>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Sir Isaac Newton</a:t>
            </a:r>
            <a:endParaRPr lang="en-US" dirty="0"/>
          </a:p>
        </p:txBody>
      </p:sp>
      <p:sp>
        <p:nvSpPr>
          <p:cNvPr id="3" name="Content Placeholder 2"/>
          <p:cNvSpPr>
            <a:spLocks noGrp="1"/>
          </p:cNvSpPr>
          <p:nvPr>
            <p:ph idx="1"/>
          </p:nvPr>
        </p:nvSpPr>
        <p:spPr>
          <a:xfrm>
            <a:off x="457200" y="1600200"/>
            <a:ext cx="8229600" cy="4953000"/>
          </a:xfrm>
        </p:spPr>
        <p:txBody>
          <a:bodyPr>
            <a:normAutofit fontScale="55000" lnSpcReduction="20000"/>
          </a:bodyPr>
          <a:lstStyle/>
          <a:p>
            <a:pPr marL="0" indent="0">
              <a:buNone/>
            </a:pPr>
            <a:r>
              <a:rPr lang="en-US" b="1" dirty="0"/>
              <a:t>Isaac Newton</a:t>
            </a:r>
            <a:r>
              <a:rPr lang="en-US" dirty="0"/>
              <a:t> (4 January 1643 – 31 March 1727) was an English scientist, mathematician, astronomer, and philosopher during the Scientific Revolution. After studying mathematics, physics, and astronomy at Cambridge University, Newton began conducting a variety of scientific experiments. </a:t>
            </a:r>
          </a:p>
          <a:p>
            <a:pPr marL="0" indent="0">
              <a:buNone/>
            </a:pPr>
            <a:r>
              <a:rPr lang="en-US" dirty="0"/>
              <a:t> </a:t>
            </a:r>
          </a:p>
          <a:p>
            <a:pPr marL="0" indent="0">
              <a:buNone/>
            </a:pPr>
            <a:r>
              <a:rPr lang="en-US" dirty="0"/>
              <a:t>Drawing inspiration from the works of earlier thinkers such as Copernicus, </a:t>
            </a:r>
            <a:r>
              <a:rPr lang="en-US" dirty="0" err="1"/>
              <a:t>Kepler</a:t>
            </a:r>
            <a:r>
              <a:rPr lang="en-US" dirty="0"/>
              <a:t>, and Galileo, Newton published the </a:t>
            </a:r>
            <a:r>
              <a:rPr lang="en-US" i="1" dirty="0"/>
              <a:t>Mathematical Principals of Natural Philosophy</a:t>
            </a:r>
            <a:r>
              <a:rPr lang="en-US" dirty="0"/>
              <a:t> in 1687. In it, Newton explained his theory of </a:t>
            </a:r>
            <a:r>
              <a:rPr lang="en-US" b="1" dirty="0"/>
              <a:t>universal gravitation</a:t>
            </a:r>
            <a:r>
              <a:rPr lang="en-US" dirty="0"/>
              <a:t>, otherwise known as the law of gravity. This theory stated that all physical objects were affected by the same force (i.e. gravity), which tended to attract objects towards each other. In addition to explaining his law of gravity, Newton’s book also described his </a:t>
            </a:r>
            <a:r>
              <a:rPr lang="en-US" b="1" dirty="0"/>
              <a:t>three laws of motion</a:t>
            </a:r>
            <a:r>
              <a:rPr lang="en-US" dirty="0"/>
              <a:t>, which are explained below. </a:t>
            </a:r>
            <a:r>
              <a:rPr lang="en-US" dirty="0" smtClean="0"/>
              <a:t/>
            </a:r>
            <a:br>
              <a:rPr lang="en-US" dirty="0" smtClean="0"/>
            </a:br>
            <a:endParaRPr lang="en-US" dirty="0"/>
          </a:p>
          <a:p>
            <a:pPr marL="693738" indent="-457200"/>
            <a:r>
              <a:rPr lang="en-US" dirty="0" smtClean="0"/>
              <a:t>An </a:t>
            </a:r>
            <a:r>
              <a:rPr lang="en-US" dirty="0"/>
              <a:t>object will remain motionless (or in motion) unless acted upon by a force.</a:t>
            </a:r>
          </a:p>
          <a:p>
            <a:pPr marL="693738" lvl="0" indent="-457200"/>
            <a:r>
              <a:rPr lang="en-US" dirty="0"/>
              <a:t>How fast an object moves is proportional (i.e. related) to the force acting on it.</a:t>
            </a:r>
          </a:p>
          <a:p>
            <a:pPr marL="693738" lvl="0" indent="-457200"/>
            <a:r>
              <a:rPr lang="en-US" dirty="0"/>
              <a:t>For every action, there is an equal and opposite reaction.</a:t>
            </a:r>
          </a:p>
          <a:p>
            <a:pPr marL="0" indent="0">
              <a:buNone/>
            </a:pPr>
            <a:endParaRPr lang="en-US" dirty="0" smtClean="0"/>
          </a:p>
          <a:p>
            <a:pPr marL="0" indent="0">
              <a:buNone/>
            </a:pPr>
            <a:r>
              <a:rPr lang="en-US" dirty="0" smtClean="0"/>
              <a:t>In </a:t>
            </a:r>
            <a:r>
              <a:rPr lang="en-US" dirty="0"/>
              <a:t>terms of their significance, Newton’s laws of motion showed that objects in Earth and space followed the same set of natural laws and proved once and for all that Copernicus’ heliocentric theory was correct.</a:t>
            </a:r>
          </a:p>
          <a:p>
            <a:pPr marL="0" indent="0">
              <a:buNone/>
            </a:pP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u="sng" dirty="0"/>
              <a:t>Margaret </a:t>
            </a:r>
            <a:r>
              <a:rPr lang="en-US" b="1" u="sng" dirty="0" smtClean="0"/>
              <a:t>Cavendish</a:t>
            </a:r>
            <a:endParaRPr lang="en-US" dirty="0"/>
          </a:p>
        </p:txBody>
      </p:sp>
      <p:sp>
        <p:nvSpPr>
          <p:cNvPr id="3" name="Content Placeholder 2"/>
          <p:cNvSpPr>
            <a:spLocks noGrp="1"/>
          </p:cNvSpPr>
          <p:nvPr>
            <p:ph idx="1"/>
          </p:nvPr>
        </p:nvSpPr>
        <p:spPr>
          <a:xfrm>
            <a:off x="457200" y="1600200"/>
            <a:ext cx="8229600" cy="4953000"/>
          </a:xfrm>
        </p:spPr>
        <p:txBody>
          <a:bodyPr>
            <a:noAutofit/>
          </a:bodyPr>
          <a:lstStyle/>
          <a:p>
            <a:pPr marL="0" indent="0">
              <a:buNone/>
            </a:pPr>
            <a:r>
              <a:rPr lang="en-US" sz="1800" b="1" dirty="0"/>
              <a:t>Margaret Cavendish</a:t>
            </a:r>
            <a:r>
              <a:rPr lang="en-US" sz="1800" dirty="0"/>
              <a:t>, Duchess of Newcastle-upon-Tyne (1623 – 15 December 1673), was an English aristocrat, writer, and scientist. Born Margaret Lucas, she </a:t>
            </a:r>
            <a:r>
              <a:rPr lang="en-US" sz="1800" dirty="0" smtClean="0"/>
              <a:t>later became </a:t>
            </a:r>
            <a:r>
              <a:rPr lang="en-US" sz="1800" dirty="0"/>
              <a:t>an attendant of Queen Henrietta Maria and travelled with her into exile in </a:t>
            </a:r>
            <a:r>
              <a:rPr lang="en-US" sz="1800" dirty="0" smtClean="0"/>
              <a:t>France, living for a time at the court of the young King Louis XIV. Eventually, she became </a:t>
            </a:r>
            <a:r>
              <a:rPr lang="en-US" sz="1800" dirty="0"/>
              <a:t>the second wife of William Cavendish, 1st Duke of Newcastle-upon-Tyne in 1645, when he was a marquis.</a:t>
            </a:r>
          </a:p>
          <a:p>
            <a:pPr marL="0" indent="0">
              <a:buNone/>
            </a:pPr>
            <a:r>
              <a:rPr lang="en-US" sz="1800" dirty="0"/>
              <a:t> </a:t>
            </a:r>
          </a:p>
          <a:p>
            <a:pPr marL="0" indent="0">
              <a:buNone/>
            </a:pPr>
            <a:r>
              <a:rPr lang="en-US" sz="1800" dirty="0"/>
              <a:t>Cavendish was a prolific writer who wrote numerous poems, romances, essays, and plays in her lifetime. Unlike other female writers of her era, she did not published her writings anonymously and instead used her own name. Like many thinkers of her time, Cavendish was interested in many different subjects and wrote on topics that varied from gender, power, manners, the scientific method, and animal protection. To date, she remains the only woman to write on natural philosophy, or natural science, in the 1600s</a:t>
            </a:r>
            <a:r>
              <a:rPr lang="en-US" sz="1800" dirty="0" smtClean="0"/>
              <a:t>. Far </a:t>
            </a:r>
            <a:r>
              <a:rPr lang="en-US" sz="1800" dirty="0"/>
              <a:t>from being overshadowed or ignored by the men around her, Cavendish criticized and engaged in debate with members of the Royal Society of London (one of the oldest scientific communities in existence) as well as men such as René Descartes and Thomas Hobbes. </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TotalTime>
  <Words>343</Words>
  <Application>Microsoft Office PowerPoint</Application>
  <PresentationFormat>On-screen Show (4:3)</PresentationFormat>
  <Paragraphs>50</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Scientific Thinkers Activity</vt:lpstr>
      <vt:lpstr>Nicolaus Copernicus</vt:lpstr>
      <vt:lpstr>Galileo Galilei</vt:lpstr>
      <vt:lpstr>Johannes Kepler</vt:lpstr>
      <vt:lpstr>Sir Francis Bacon</vt:lpstr>
      <vt:lpstr>Sir Isaac Newton</vt:lpstr>
      <vt:lpstr>Margaret Cavendish</vt:lpstr>
    </vt:vector>
  </TitlesOfParts>
  <Company>CONTRAPTION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Scientific Thinkers Activity</dc:title>
  <dc:creator>Wesley Banh</dc:creator>
  <cp:lastModifiedBy>Wesley Banh</cp:lastModifiedBy>
  <cp:revision>3</cp:revision>
  <dcterms:created xsi:type="dcterms:W3CDTF">2011-05-12T04:53:45Z</dcterms:created>
  <dcterms:modified xsi:type="dcterms:W3CDTF">2011-05-12T14:48:51Z</dcterms:modified>
</cp:coreProperties>
</file>