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4A023E-E621-4352-8E6D-33CFFC04E2B9}" type="datetimeFigureOut">
              <a:rPr lang="en-US" smtClean="0"/>
              <a:t>9/19/2010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88B80C-F3CF-4FCC-A07D-7821FBA1273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Life &amp; Teachings </a:t>
            </a:r>
            <a:br>
              <a:rPr lang="en-US" dirty="0" smtClean="0"/>
            </a:br>
            <a:r>
              <a:rPr lang="en-US" dirty="0" smtClean="0"/>
              <a:t>Of Muhammad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05800" cy="4389120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r>
              <a:rPr lang="en-US" sz="3200" b="1" u="sng" dirty="0" smtClean="0"/>
              <a:t>Bedouin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</a:t>
            </a:r>
            <a:r>
              <a:rPr lang="en-US" sz="3200" dirty="0" smtClean="0"/>
              <a:t> Arab </a:t>
            </a:r>
            <a:r>
              <a:rPr lang="en-US" sz="3200" dirty="0" smtClean="0"/>
              <a:t>herders </a:t>
            </a:r>
            <a:r>
              <a:rPr lang="en-US" sz="3200" dirty="0" smtClean="0"/>
              <a:t>known </a:t>
            </a:r>
            <a:r>
              <a:rPr lang="en-US" sz="3200" dirty="0" smtClean="0"/>
              <a:t>for their nomadic lifestyle</a:t>
            </a:r>
          </a:p>
          <a:p>
            <a:pPr lvl="0">
              <a:spcBef>
                <a:spcPts val="600"/>
              </a:spcBef>
            </a:pPr>
            <a:r>
              <a:rPr lang="en-US" sz="3200" b="1" u="sng" dirty="0" smtClean="0"/>
              <a:t>Clan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 </a:t>
            </a:r>
            <a:r>
              <a:rPr lang="en-US" sz="3200" dirty="0" smtClean="0"/>
              <a:t>Family of people related by blood or marriage</a:t>
            </a:r>
          </a:p>
          <a:p>
            <a:pPr>
              <a:spcBef>
                <a:spcPts val="600"/>
              </a:spcBef>
            </a:pPr>
            <a:r>
              <a:rPr lang="en-US" sz="3200" b="1" u="sng" dirty="0" smtClean="0"/>
              <a:t>Oasis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 Place in the desert with water</a:t>
            </a:r>
            <a:endParaRPr lang="en-US" sz="3200" dirty="0" smtClean="0"/>
          </a:p>
          <a:p>
            <a:pPr>
              <a:spcBef>
                <a:spcPts val="600"/>
              </a:spcBef>
            </a:pPr>
            <a:r>
              <a:rPr lang="en-US" sz="3200" b="1" u="sng" dirty="0" smtClean="0"/>
              <a:t>Prophet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 Someone who speaks the word of God (e.g. Moses, Jesus, Muhammad, etc.)</a:t>
            </a:r>
            <a:endParaRPr lang="en-US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609600"/>
            <a:ext cx="39909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09600"/>
            <a:ext cx="76200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514600"/>
            <a:ext cx="63627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09800" y="304800"/>
            <a:ext cx="6705600" cy="430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15112"/>
            <a:ext cx="8534400" cy="146608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PBS – Islam: Empire of Faith </a:t>
            </a:r>
            <a:r>
              <a:rPr lang="en-US" sz="1800" dirty="0" smtClean="0"/>
              <a:t>(0:00 to 15:20)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17720"/>
          </a:xfrm>
        </p:spPr>
        <p:txBody>
          <a:bodyPr>
            <a:normAutofit fontScale="92500"/>
          </a:bodyPr>
          <a:lstStyle/>
          <a:p>
            <a:r>
              <a:rPr lang="en-US" sz="3200" b="1" u="sng" dirty="0" smtClean="0"/>
              <a:t>Video will cover…</a:t>
            </a:r>
            <a:r>
              <a:rPr lang="en-US" sz="3200" dirty="0" smtClean="0"/>
              <a:t> (take notes as you watch)</a:t>
            </a:r>
            <a:endParaRPr lang="en-US" sz="3200" b="1" u="sng" dirty="0" smtClean="0"/>
          </a:p>
          <a:p>
            <a:pPr lvl="1"/>
            <a:r>
              <a:rPr lang="en-US" sz="3000" dirty="0" smtClean="0"/>
              <a:t>Early life of Muhammad</a:t>
            </a:r>
          </a:p>
          <a:p>
            <a:pPr lvl="1"/>
            <a:r>
              <a:rPr lang="en-US" sz="3000" dirty="0" smtClean="0"/>
              <a:t>What life in the desert was like</a:t>
            </a:r>
          </a:p>
          <a:p>
            <a:pPr lvl="1"/>
            <a:r>
              <a:rPr lang="en-US" sz="3000" dirty="0" smtClean="0"/>
              <a:t>Religion in the desert(before Islam)</a:t>
            </a:r>
          </a:p>
          <a:p>
            <a:pPr lvl="1"/>
            <a:r>
              <a:rPr lang="en-US" sz="3000" dirty="0" smtClean="0"/>
              <a:t>Definition/significance of Mecca &amp; </a:t>
            </a:r>
            <a:r>
              <a:rPr lang="en-US" sz="3000" dirty="0" err="1" smtClean="0"/>
              <a:t>Ka’aba</a:t>
            </a:r>
            <a:endParaRPr lang="en-US" sz="3000" dirty="0" smtClean="0"/>
          </a:p>
          <a:p>
            <a:pPr lvl="1"/>
            <a:r>
              <a:rPr lang="en-US" sz="3000" dirty="0" smtClean="0"/>
              <a:t>Muhammad’s life as a merchant &amp; marriage</a:t>
            </a:r>
          </a:p>
          <a:p>
            <a:r>
              <a:rPr lang="en-US" sz="3200" b="1" dirty="0" smtClean="0"/>
              <a:t>I will call on students to respond to questions &amp; “I don’t know” won’t be good enough.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35480"/>
            <a:ext cx="5181600" cy="438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Trade &amp; religious center</a:t>
            </a:r>
          </a:p>
          <a:p>
            <a:r>
              <a:rPr lang="en-US" sz="3200" b="1" u="sng" dirty="0" err="1" smtClean="0"/>
              <a:t>Ka’aba</a:t>
            </a:r>
            <a:r>
              <a:rPr lang="en-US" sz="3200" dirty="0" smtClean="0"/>
              <a:t> – shrine in the center of Mecca people visited to worship</a:t>
            </a:r>
          </a:p>
          <a:p>
            <a:pPr lvl="1"/>
            <a:r>
              <a:rPr lang="en-US" sz="3000" dirty="0" smtClean="0"/>
              <a:t>Arabs thought it was built by Abraham &amp; Ishmael as a temple to God (i.e. </a:t>
            </a:r>
            <a:r>
              <a:rPr lang="en-US" sz="3000" b="1" dirty="0" smtClean="0"/>
              <a:t>Allah</a:t>
            </a:r>
            <a:r>
              <a:rPr lang="en-US" sz="3000" dirty="0" smtClean="0"/>
              <a:t>)</a:t>
            </a:r>
          </a:p>
          <a:p>
            <a:pPr lvl="1"/>
            <a:endParaRPr lang="en-US" sz="3000" dirty="0"/>
          </a:p>
        </p:txBody>
      </p:sp>
      <p:pic>
        <p:nvPicPr>
          <p:cNvPr id="4" name="Picture 3" descr="Spread of Islam Map.jpg"/>
          <p:cNvPicPr>
            <a:picLocks noChangeAspect="1"/>
          </p:cNvPicPr>
          <p:nvPr/>
        </p:nvPicPr>
        <p:blipFill>
          <a:blip r:embed="rId2"/>
          <a:srcRect l="48803" t="43580" r="2207" b="2783"/>
          <a:stretch>
            <a:fillRect/>
          </a:stretch>
        </p:blipFill>
        <p:spPr>
          <a:xfrm>
            <a:off x="5105400" y="72363"/>
            <a:ext cx="3962400" cy="3157819"/>
          </a:xfrm>
          <a:prstGeom prst="rect">
            <a:avLst/>
          </a:prstGeom>
        </p:spPr>
      </p:pic>
      <p:sp>
        <p:nvSpPr>
          <p:cNvPr id="5" name="Striped Right Arrow 4"/>
          <p:cNvSpPr/>
          <p:nvPr/>
        </p:nvSpPr>
        <p:spPr>
          <a:xfrm rot="394258">
            <a:off x="2348054" y="1468625"/>
            <a:ext cx="3657600" cy="457200"/>
          </a:xfrm>
          <a:prstGeom prst="stripedRigh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20139" r="6944"/>
          <a:stretch>
            <a:fillRect/>
          </a:stretch>
        </p:blipFill>
        <p:spPr bwMode="auto">
          <a:xfrm>
            <a:off x="5410200" y="2971799"/>
            <a:ext cx="3505200" cy="3605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Muhammad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34400" cy="4389120"/>
          </a:xfrm>
        </p:spPr>
        <p:txBody>
          <a:bodyPr>
            <a:normAutofit lnSpcReduction="10000"/>
          </a:bodyPr>
          <a:lstStyle/>
          <a:p>
            <a:r>
              <a:rPr lang="en-US" sz="3200" b="1" u="sng" dirty="0" smtClean="0"/>
              <a:t>Recap</a:t>
            </a:r>
            <a:r>
              <a:rPr lang="en-US" sz="3200" dirty="0" smtClean="0"/>
              <a:t> (from video):</a:t>
            </a:r>
            <a:r>
              <a:rPr lang="en-US" sz="3200" dirty="0" smtClean="0">
                <a:sym typeface="Wingdings" pitchFamily="2" charset="2"/>
              </a:rPr>
              <a:t> lived with Bedouin as a youth, life as merchant, marriage to </a:t>
            </a:r>
            <a:r>
              <a:rPr lang="en-US" sz="3200" dirty="0" err="1" smtClean="0">
                <a:sym typeface="Wingdings" pitchFamily="2" charset="2"/>
              </a:rPr>
              <a:t>Khadijah</a:t>
            </a:r>
            <a:endParaRPr lang="en-US" sz="3200" dirty="0" smtClean="0">
              <a:sym typeface="Wingdings" pitchFamily="2" charset="2"/>
            </a:endParaRPr>
          </a:p>
          <a:p>
            <a:r>
              <a:rPr lang="en-US" sz="3200" b="1" dirty="0" smtClean="0"/>
              <a:t>Early Islam</a:t>
            </a:r>
          </a:p>
          <a:p>
            <a:pPr lvl="1"/>
            <a:r>
              <a:rPr lang="en-US" sz="3000" dirty="0" smtClean="0"/>
              <a:t>Meditated alone in a cave </a:t>
            </a:r>
          </a:p>
          <a:p>
            <a:pPr lvl="1"/>
            <a:r>
              <a:rPr lang="en-US" sz="3000" dirty="0" smtClean="0"/>
              <a:t>Archangel Gabriel appeared &amp; gave Muhammad a message from God (later became basis for </a:t>
            </a:r>
            <a:r>
              <a:rPr lang="en-US" sz="3000" b="1" u="sng" dirty="0" smtClean="0"/>
              <a:t>Qur’an</a:t>
            </a:r>
            <a:r>
              <a:rPr lang="en-US" sz="3000" dirty="0" smtClean="0"/>
              <a:t>)</a:t>
            </a:r>
          </a:p>
          <a:p>
            <a:pPr lvl="1"/>
            <a:r>
              <a:rPr lang="en-US" sz="3000" dirty="0" smtClean="0"/>
              <a:t>Continued meditating for 3 years before beginning to preach his new religion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1066800" y="3886200"/>
            <a:ext cx="7162800" cy="13716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33400"/>
            <a:ext cx="5334000" cy="612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Beliefs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Monotheistic </a:t>
            </a:r>
            <a:r>
              <a:rPr lang="en-US" sz="3200" dirty="0" smtClean="0">
                <a:sym typeface="Wingdings" pitchFamily="2" charset="2"/>
              </a:rPr>
              <a:t> one god (</a:t>
            </a:r>
            <a:r>
              <a:rPr lang="en-US" sz="3200" b="1" dirty="0" smtClean="0">
                <a:sym typeface="Wingdings" pitchFamily="2" charset="2"/>
              </a:rPr>
              <a:t>Allah</a:t>
            </a:r>
            <a:r>
              <a:rPr lang="en-US" sz="3200" dirty="0" smtClean="0">
                <a:sym typeface="Wingdings" pitchFamily="2" charset="2"/>
              </a:rPr>
              <a:t>)</a:t>
            </a:r>
          </a:p>
          <a:p>
            <a:r>
              <a:rPr lang="en-US" sz="3200" b="1" u="sng" dirty="0" smtClean="0">
                <a:sym typeface="Wingdings" pitchFamily="2" charset="2"/>
              </a:rPr>
              <a:t>Qur’an</a:t>
            </a:r>
            <a:r>
              <a:rPr lang="en-US" sz="3200" dirty="0" smtClean="0">
                <a:sym typeface="Wingdings" pitchFamily="2" charset="2"/>
              </a:rPr>
              <a:t>  Revelations of God’s word to Muhammad from the angel Gabriel</a:t>
            </a:r>
          </a:p>
          <a:p>
            <a:r>
              <a:rPr lang="en-US" sz="3200" dirty="0" smtClean="0">
                <a:sym typeface="Wingdings" pitchFamily="2" charset="2"/>
              </a:rPr>
              <a:t>Muslims as descendants of </a:t>
            </a:r>
            <a:r>
              <a:rPr lang="en-US" sz="3200" b="1" dirty="0" smtClean="0">
                <a:sym typeface="Wingdings" pitchFamily="2" charset="2"/>
              </a:rPr>
              <a:t>Abraham</a:t>
            </a:r>
            <a:r>
              <a:rPr lang="en-US" sz="3200" dirty="0" smtClean="0">
                <a:sym typeface="Wingdings" pitchFamily="2" charset="2"/>
              </a:rPr>
              <a:t> (also the ancestor of Jews &amp; Christians)</a:t>
            </a:r>
          </a:p>
          <a:p>
            <a:r>
              <a:rPr lang="en-US" sz="3200" dirty="0" smtClean="0">
                <a:sym typeface="Wingdings" pitchFamily="2" charset="2"/>
              </a:rPr>
              <a:t>Qur’an, Torah, &amp; Bible all have the word of God, </a:t>
            </a:r>
            <a:r>
              <a:rPr lang="en-US" sz="3200" b="1" u="sng" dirty="0" smtClean="0">
                <a:sym typeface="Wingdings" pitchFamily="2" charset="2"/>
              </a:rPr>
              <a:t>BUT</a:t>
            </a:r>
            <a:r>
              <a:rPr lang="en-US" sz="3200" dirty="0" smtClean="0">
                <a:sym typeface="Wingdings" pitchFamily="2" charset="2"/>
              </a:rPr>
              <a:t> Qur’an was the perfected, or “finished,” version</a:t>
            </a:r>
            <a:endParaRPr lang="en-US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41234" t="19572" r="17723" b="17517"/>
          <a:stretch>
            <a:fillRect/>
          </a:stretch>
        </p:blipFill>
        <p:spPr bwMode="auto">
          <a:xfrm>
            <a:off x="6781800" y="304800"/>
            <a:ext cx="20861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71450"/>
            <a:ext cx="8610600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Muhammad &amp; the </a:t>
            </a:r>
            <a:r>
              <a:rPr lang="en-US" dirty="0" err="1" smtClean="0"/>
              <a:t>Hijrah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686800" cy="438912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SzPct val="105000"/>
              <a:buFont typeface="+mj-lt"/>
              <a:buAutoNum type="arabicParenR"/>
            </a:pPr>
            <a:r>
              <a:rPr lang="en-US" sz="3200" dirty="0" smtClean="0"/>
              <a:t>M. &amp; followers persecuted in Mecca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b="1" u="sng" dirty="0" err="1" smtClean="0"/>
              <a:t>Hijrah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 </a:t>
            </a:r>
            <a:r>
              <a:rPr lang="en-US" sz="3200" dirty="0" smtClean="0"/>
              <a:t>Muhammad’s escape to Medina</a:t>
            </a:r>
          </a:p>
          <a:p>
            <a:pPr marL="907542" lvl="1" indent="-514350">
              <a:buClr>
                <a:schemeClr val="accent3"/>
              </a:buClr>
              <a:buFont typeface="Wingdings" pitchFamily="2" charset="2"/>
              <a:buChar char="§"/>
            </a:pPr>
            <a:r>
              <a:rPr lang="en-US" sz="3000" dirty="0" smtClean="0"/>
              <a:t>Medina converted to Islam &amp; helped Muhammad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dirty="0" smtClean="0"/>
              <a:t>M. forgave people of Mecca &amp; dedicated the </a:t>
            </a:r>
            <a:r>
              <a:rPr lang="en-US" sz="3200" dirty="0" err="1" smtClean="0"/>
              <a:t>Ka’aba</a:t>
            </a:r>
            <a:r>
              <a:rPr lang="en-US" sz="3200" dirty="0" smtClean="0"/>
              <a:t> to Allah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dirty="0" smtClean="0"/>
              <a:t>M. made alliances with Bedouin in desert (who helped spread his message)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3200" dirty="0" smtClean="0"/>
              <a:t>Unified most of Arabian peninsula before dying in 632 C.E.</a:t>
            </a:r>
            <a:endParaRPr lang="en-US" sz="3200" dirty="0"/>
          </a:p>
        </p:txBody>
      </p:sp>
      <p:pic>
        <p:nvPicPr>
          <p:cNvPr id="5" name="Picture 4" descr="Spread of Islam 622-750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600"/>
            <a:ext cx="914400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338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Life &amp; Teachings  Of Muhammad</vt:lpstr>
      <vt:lpstr>Vocabulary</vt:lpstr>
      <vt:lpstr>PBS – Islam: Empire of Faith (0:00 to 15:20)</vt:lpstr>
      <vt:lpstr>Mecca</vt:lpstr>
      <vt:lpstr>Muhammad</vt:lpstr>
      <vt:lpstr>Major Beliefs of Islam</vt:lpstr>
      <vt:lpstr>Muhammad &amp; the Hijrah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&amp; Teachings  Of Muhammad</dc:title>
  <dc:creator>Wesley Banh</dc:creator>
  <cp:lastModifiedBy>Wesley Banh</cp:lastModifiedBy>
  <cp:revision>15</cp:revision>
  <dcterms:created xsi:type="dcterms:W3CDTF">2010-09-20T03:56:50Z</dcterms:created>
  <dcterms:modified xsi:type="dcterms:W3CDTF">2010-09-20T05:13:29Z</dcterms:modified>
</cp:coreProperties>
</file>